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60" r:id="rId3"/>
    <p:sldId id="268" r:id="rId4"/>
    <p:sldId id="257" r:id="rId5"/>
    <p:sldId id="258"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74" autoAdjust="0"/>
  </p:normalViewPr>
  <p:slideViewPr>
    <p:cSldViewPr snapToGrid="0">
      <p:cViewPr varScale="1">
        <p:scale>
          <a:sx n="69" d="100"/>
          <a:sy n="69" d="100"/>
        </p:scale>
        <p:origin x="7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pt-BR" smtClean="0"/>
              <a:t>Clique para editar o título mestre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CE47E9B-540F-4D51-A740-E0EEB54D86A4}" type="datetimeFigureOut">
              <a:rPr lang="pt-BR" smtClean="0"/>
              <a:t>24/10/2019</a:t>
            </a:fld>
            <a:endParaRPr lang="pt-B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pt-B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2671053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5CE47E9B-540F-4D51-A740-E0EEB54D86A4}" type="datetimeFigureOut">
              <a:rPr lang="pt-BR" smtClean="0"/>
              <a:t>24/10/2019</a:t>
            </a:fld>
            <a:endParaRPr lang="pt-BR"/>
          </a:p>
        </p:txBody>
      </p:sp>
      <p:sp>
        <p:nvSpPr>
          <p:cNvPr id="6" name="Footer Placeholder 5"/>
          <p:cNvSpPr>
            <a:spLocks noGrp="1"/>
          </p:cNvSpPr>
          <p:nvPr>
            <p:ph type="ftr" sz="quarter" idx="11"/>
          </p:nvPr>
        </p:nvSpPr>
        <p:spPr/>
        <p:txBody>
          <a:bodyPr/>
          <a:lstStyle/>
          <a:p>
            <a:endParaRPr lang="pt-B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3826223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e Legenda">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pt-BR" smtClean="0"/>
              <a:t>Clique para editar o título mestre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4" name="Date Placeholder 3"/>
          <p:cNvSpPr>
            <a:spLocks noGrp="1"/>
          </p:cNvSpPr>
          <p:nvPr>
            <p:ph type="dt" sz="half" idx="10"/>
          </p:nvPr>
        </p:nvSpPr>
        <p:spPr/>
        <p:txBody>
          <a:bodyPr/>
          <a:lstStyle/>
          <a:p>
            <a:fld id="{5CE47E9B-540F-4D51-A740-E0EEB54D86A4}" type="datetimeFigureOut">
              <a:rPr lang="pt-BR" smtClean="0"/>
              <a:t>24/10/2019</a:t>
            </a:fld>
            <a:endParaRPr lang="pt-BR"/>
          </a:p>
        </p:txBody>
      </p:sp>
      <p:sp>
        <p:nvSpPr>
          <p:cNvPr id="5" name="Footer Placeholder 4"/>
          <p:cNvSpPr>
            <a:spLocks noGrp="1"/>
          </p:cNvSpPr>
          <p:nvPr>
            <p:ph type="ftr" sz="quarter" idx="11"/>
          </p:nvPr>
        </p:nvSpPr>
        <p:spPr/>
        <p:txBody>
          <a:bodyPr/>
          <a:lstStyle/>
          <a:p>
            <a:endParaRPr lang="pt-B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914399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ção com Legenda">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pt-BR" smtClean="0"/>
              <a:t>Clique para editar o título mestre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4" name="Date Placeholder 3"/>
          <p:cNvSpPr>
            <a:spLocks noGrp="1"/>
          </p:cNvSpPr>
          <p:nvPr>
            <p:ph type="dt" sz="half" idx="10"/>
          </p:nvPr>
        </p:nvSpPr>
        <p:spPr/>
        <p:txBody>
          <a:bodyPr/>
          <a:lstStyle/>
          <a:p>
            <a:fld id="{5CE47E9B-540F-4D51-A740-E0EEB54D86A4}" type="datetimeFigureOut">
              <a:rPr lang="pt-BR" smtClean="0"/>
              <a:t>24/10/2019</a:t>
            </a:fld>
            <a:endParaRPr lang="pt-BR"/>
          </a:p>
        </p:txBody>
      </p:sp>
      <p:sp>
        <p:nvSpPr>
          <p:cNvPr id="5" name="Footer Placeholder 4"/>
          <p:cNvSpPr>
            <a:spLocks noGrp="1"/>
          </p:cNvSpPr>
          <p:nvPr>
            <p:ph type="ftr" sz="quarter" idx="11"/>
          </p:nvPr>
        </p:nvSpPr>
        <p:spPr/>
        <p:txBody>
          <a:bodyPr/>
          <a:lstStyle/>
          <a:p>
            <a:endParaRPr lang="pt-B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2034982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ão de Nom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5CE47E9B-540F-4D51-A740-E0EEB54D86A4}" type="datetimeFigureOut">
              <a:rPr lang="pt-BR" smtClean="0"/>
              <a:t>24/10/2019</a:t>
            </a:fld>
            <a:endParaRPr lang="pt-BR"/>
          </a:p>
        </p:txBody>
      </p:sp>
      <p:sp>
        <p:nvSpPr>
          <p:cNvPr id="5" name="Footer Placeholder 4"/>
          <p:cNvSpPr>
            <a:spLocks noGrp="1"/>
          </p:cNvSpPr>
          <p:nvPr>
            <p:ph type="ftr" sz="quarter" idx="11"/>
          </p:nvPr>
        </p:nvSpPr>
        <p:spPr/>
        <p:txBody>
          <a:bodyPr/>
          <a:lstStyle/>
          <a:p>
            <a:endParaRPr lang="pt-B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19415454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pt-BR" smtClean="0"/>
              <a:t>Clique para editar o título mestre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CE47E9B-540F-4D51-A740-E0EEB54D86A4}" type="datetimeFigureOut">
              <a:rPr lang="pt-BR" smtClean="0"/>
              <a:t>24/10/2019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23454932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pt-BR" smtClean="0"/>
              <a:t>Clique para editar o título mestre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CE47E9B-540F-4D51-A740-E0EEB54D86A4}" type="datetimeFigureOut">
              <a:rPr lang="pt-BR" smtClean="0"/>
              <a:t>24/10/2019</a:t>
            </a:fld>
            <a:endParaRPr lang="pt-BR"/>
          </a:p>
        </p:txBody>
      </p:sp>
      <p:sp>
        <p:nvSpPr>
          <p:cNvPr id="8" name="Footer Placeholder 7"/>
          <p:cNvSpPr>
            <a:spLocks noGrp="1"/>
          </p:cNvSpPr>
          <p:nvPr>
            <p:ph type="ftr" sz="quarter" idx="11"/>
          </p:nvPr>
        </p:nvSpPr>
        <p:spPr>
          <a:xfrm>
            <a:off x="561111" y="6391838"/>
            <a:ext cx="3644282" cy="304801"/>
          </a:xfrm>
        </p:spPr>
        <p:txBody>
          <a:bodyPr/>
          <a:lstStyle/>
          <a:p>
            <a:endParaRPr lang="pt-BR"/>
          </a:p>
        </p:txBody>
      </p:sp>
      <p:sp>
        <p:nvSpPr>
          <p:cNvPr id="9" name="Slide Number Placeholder 8"/>
          <p:cNvSpPr>
            <a:spLocks noGrp="1"/>
          </p:cNvSpPr>
          <p:nvPr>
            <p:ph type="sldNum" sz="quarter" idx="12"/>
          </p:nvPr>
        </p:nvSpPr>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32292053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CE47E9B-540F-4D51-A740-E0EEB54D86A4}" type="datetimeFigureOut">
              <a:rPr lang="pt-BR" smtClean="0"/>
              <a:t>24/10/2019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1655973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CE47E9B-540F-4D51-A740-E0EEB54D86A4}" type="datetimeFigureOut">
              <a:rPr lang="pt-BR" smtClean="0"/>
              <a:t>24/10/2019</a:t>
            </a:fld>
            <a:endParaRPr lang="pt-BR"/>
          </a:p>
        </p:txBody>
      </p:sp>
      <p:sp>
        <p:nvSpPr>
          <p:cNvPr id="5" name="Footer Placeholder 4"/>
          <p:cNvSpPr>
            <a:spLocks noGrp="1"/>
          </p:cNvSpPr>
          <p:nvPr>
            <p:ph type="ftr" sz="quarter" idx="11"/>
          </p:nvPr>
        </p:nvSpPr>
        <p:spPr/>
        <p:txBody>
          <a:bodyPr/>
          <a:lstStyle/>
          <a:p>
            <a:endParaRPr lang="pt-B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2947316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5CE47E9B-540F-4D51-A740-E0EEB54D86A4}" type="datetimeFigureOut">
              <a:rPr lang="pt-BR" smtClean="0"/>
              <a:t>24/10/2019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4276962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5CE47E9B-540F-4D51-A740-E0EEB54D86A4}" type="datetimeFigureOut">
              <a:rPr lang="pt-BR" smtClean="0"/>
              <a:t>24/10/2019</a:t>
            </a:fld>
            <a:endParaRPr lang="pt-BR"/>
          </a:p>
        </p:txBody>
      </p:sp>
      <p:sp>
        <p:nvSpPr>
          <p:cNvPr id="5" name="Footer Placeholder 4"/>
          <p:cNvSpPr>
            <a:spLocks noGrp="1"/>
          </p:cNvSpPr>
          <p:nvPr>
            <p:ph type="ftr" sz="quarter" idx="11"/>
          </p:nvPr>
        </p:nvSpPr>
        <p:spPr/>
        <p:txBody>
          <a:bodyPr/>
          <a:lstStyle/>
          <a:p>
            <a:endParaRPr lang="pt-B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176154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5CE47E9B-540F-4D51-A740-E0EEB54D86A4}" type="datetimeFigureOut">
              <a:rPr lang="pt-BR" smtClean="0"/>
              <a:t>24/10/2019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2166504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5CE47E9B-540F-4D51-A740-E0EEB54D86A4}" type="datetimeFigureOut">
              <a:rPr lang="pt-BR" smtClean="0"/>
              <a:t>24/10/2019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618793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5CE47E9B-540F-4D51-A740-E0EEB54D86A4}" type="datetimeFigureOut">
              <a:rPr lang="pt-BR" smtClean="0"/>
              <a:t>24/10/2019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3670857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E47E9B-540F-4D51-A740-E0EEB54D86A4}" type="datetimeFigureOut">
              <a:rPr lang="pt-BR" smtClean="0"/>
              <a:t>24/10/2019</a:t>
            </a:fld>
            <a:endParaRPr lang="pt-BR"/>
          </a:p>
        </p:txBody>
      </p:sp>
      <p:sp>
        <p:nvSpPr>
          <p:cNvPr id="3" name="Footer Placeholder 2"/>
          <p:cNvSpPr>
            <a:spLocks noGrp="1"/>
          </p:cNvSpPr>
          <p:nvPr>
            <p:ph type="ftr" sz="quarter" idx="11"/>
          </p:nvPr>
        </p:nvSpPr>
        <p:spPr/>
        <p:txBody>
          <a:bodyPr/>
          <a:lstStyle/>
          <a:p>
            <a:endParaRPr lang="pt-B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1375518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pt-BR" smtClean="0"/>
              <a:t>Clique para editar o título mestre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5CE47E9B-540F-4D51-A740-E0EEB54D86A4}" type="datetimeFigureOut">
              <a:rPr lang="pt-BR" smtClean="0"/>
              <a:t>24/10/2019</a:t>
            </a:fld>
            <a:endParaRPr lang="pt-BR"/>
          </a:p>
        </p:txBody>
      </p:sp>
      <p:sp>
        <p:nvSpPr>
          <p:cNvPr id="6" name="Footer Placeholder 5"/>
          <p:cNvSpPr>
            <a:spLocks noGrp="1"/>
          </p:cNvSpPr>
          <p:nvPr>
            <p:ph type="ftr" sz="quarter" idx="11"/>
          </p:nvPr>
        </p:nvSpPr>
        <p:spPr/>
        <p:txBody>
          <a:bodyPr/>
          <a:lstStyle/>
          <a:p>
            <a:endParaRPr lang="pt-B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2637186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pt-BR" smtClean="0"/>
              <a:t>Clique no ícone para adicionar uma imagem</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5CE47E9B-540F-4D51-A740-E0EEB54D86A4}" type="datetimeFigureOut">
              <a:rPr lang="pt-BR" smtClean="0"/>
              <a:t>24/10/2019</a:t>
            </a:fld>
            <a:endParaRPr lang="pt-BR"/>
          </a:p>
        </p:txBody>
      </p:sp>
      <p:sp>
        <p:nvSpPr>
          <p:cNvPr id="6" name="Footer Placeholder 5"/>
          <p:cNvSpPr>
            <a:spLocks noGrp="1"/>
          </p:cNvSpPr>
          <p:nvPr>
            <p:ph type="ftr" sz="quarter" idx="11"/>
          </p:nvPr>
        </p:nvSpPr>
        <p:spPr/>
        <p:txBody>
          <a:bodyPr/>
          <a:lstStyle/>
          <a:p>
            <a:endParaRPr lang="pt-B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F97C98C-21E5-426E-B8D6-D677F045C17E}" type="slidenum">
              <a:rPr lang="pt-BR" smtClean="0"/>
              <a:t>‹nº›</a:t>
            </a:fld>
            <a:endParaRPr lang="pt-BR"/>
          </a:p>
        </p:txBody>
      </p:sp>
    </p:spTree>
    <p:extLst>
      <p:ext uri="{BB962C8B-B14F-4D97-AF65-F5344CB8AC3E}">
        <p14:creationId xmlns:p14="http://schemas.microsoft.com/office/powerpoint/2010/main" val="210890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CE47E9B-540F-4D51-A740-E0EEB54D86A4}" type="datetimeFigureOut">
              <a:rPr lang="pt-BR" smtClean="0"/>
              <a:t>24/10/2019</a:t>
            </a:fld>
            <a:endParaRPr lang="pt-B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pt-B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F97C98C-21E5-426E-B8D6-D677F045C17E}" type="slidenum">
              <a:rPr lang="pt-BR" smtClean="0"/>
              <a:t>‹nº›</a:t>
            </a:fld>
            <a:endParaRPr lang="pt-BR"/>
          </a:p>
        </p:txBody>
      </p:sp>
    </p:spTree>
    <p:extLst>
      <p:ext uri="{BB962C8B-B14F-4D97-AF65-F5344CB8AC3E}">
        <p14:creationId xmlns:p14="http://schemas.microsoft.com/office/powerpoint/2010/main" val="1706400671"/>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83545" y="3151163"/>
            <a:ext cx="7997067" cy="1364566"/>
          </a:xfrm>
        </p:spPr>
        <p:txBody>
          <a:bodyPr/>
          <a:lstStyle/>
          <a:p>
            <a:pPr algn="ctr"/>
            <a:r>
              <a:rPr lang="pt-BR" sz="6600" b="1" dirty="0" smtClean="0">
                <a:latin typeface="Times New Roman" panose="02020603050405020304" pitchFamily="18" charset="0"/>
                <a:cs typeface="Times New Roman" panose="02020603050405020304" pitchFamily="18" charset="0"/>
              </a:rPr>
              <a:t>Direitos do Paciente Oncológico.</a:t>
            </a:r>
            <a:endParaRPr lang="pt-BR" sz="6600" b="1" dirty="0">
              <a:latin typeface="Times New Roman" panose="02020603050405020304" pitchFamily="18" charset="0"/>
              <a:cs typeface="Times New Roman" panose="02020603050405020304" pitchFamily="18" charset="0"/>
            </a:endParaRPr>
          </a:p>
        </p:txBody>
      </p:sp>
      <p:sp>
        <p:nvSpPr>
          <p:cNvPr id="4" name="AutoShape 2" descr="Resultado de imagem para outubro ros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pic>
        <p:nvPicPr>
          <p:cNvPr id="5" name="Imagem 4"/>
          <p:cNvPicPr>
            <a:picLocks noChangeAspect="1"/>
          </p:cNvPicPr>
          <p:nvPr/>
        </p:nvPicPr>
        <p:blipFill>
          <a:blip r:embed="rId2"/>
          <a:stretch>
            <a:fillRect/>
          </a:stretch>
        </p:blipFill>
        <p:spPr>
          <a:xfrm>
            <a:off x="9888756" y="4951828"/>
            <a:ext cx="1735236" cy="1299752"/>
          </a:xfrm>
          <a:prstGeom prst="rect">
            <a:avLst/>
          </a:prstGeom>
        </p:spPr>
      </p:pic>
    </p:spTree>
    <p:extLst>
      <p:ext uri="{BB962C8B-B14F-4D97-AF65-F5344CB8AC3E}">
        <p14:creationId xmlns:p14="http://schemas.microsoft.com/office/powerpoint/2010/main" val="3725063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296214" y="2222695"/>
            <a:ext cx="10766738" cy="4242499"/>
          </a:xfrm>
        </p:spPr>
        <p:txBody>
          <a:bodyPr>
            <a:noAutofit/>
          </a:bodyPr>
          <a:lstStyle/>
          <a:p>
            <a:pPr algn="just"/>
            <a:r>
              <a:rPr lang="pt-BR" sz="2800" dirty="0">
                <a:latin typeface="Arial" panose="020B0604020202020204" pitchFamily="34" charset="0"/>
                <a:cs typeface="Arial" panose="020B0604020202020204" pitchFamily="34" charset="0"/>
              </a:rPr>
              <a:t>Na hipótese de não ser possível a reconstrução imediata, a paciente será </a:t>
            </a:r>
            <a:r>
              <a:rPr lang="pt-BR" sz="2800" b="1" dirty="0">
                <a:solidFill>
                  <a:srgbClr val="FF0000"/>
                </a:solidFill>
                <a:latin typeface="Arial" panose="020B0604020202020204" pitchFamily="34" charset="0"/>
                <a:cs typeface="Arial" panose="020B0604020202020204" pitchFamily="34" charset="0"/>
              </a:rPr>
              <a:t>encaminhada para acompanhamento </a:t>
            </a:r>
            <a:r>
              <a:rPr lang="pt-BR" sz="2800" dirty="0">
                <a:latin typeface="Arial" panose="020B0604020202020204" pitchFamily="34" charset="0"/>
                <a:cs typeface="Arial" panose="020B0604020202020204" pitchFamily="34" charset="0"/>
              </a:rPr>
              <a:t>e terá garantida a realização da cirurgia imediatamente após alcançar as condições clínicas requeridas</a:t>
            </a:r>
            <a:r>
              <a:rPr lang="pt-BR" sz="2800" dirty="0" smtClean="0">
                <a:latin typeface="Arial" panose="020B0604020202020204" pitchFamily="34" charset="0"/>
                <a:cs typeface="Arial" panose="020B0604020202020204" pitchFamily="34" charset="0"/>
              </a:rPr>
              <a:t>.</a:t>
            </a:r>
            <a:endParaRPr lang="pt-BR" sz="2800" dirty="0">
              <a:latin typeface="Arial" panose="020B0604020202020204" pitchFamily="34" charset="0"/>
              <a:cs typeface="Arial" panose="020B0604020202020204" pitchFamily="34" charset="0"/>
            </a:endParaRPr>
          </a:p>
          <a:p>
            <a:pPr algn="just"/>
            <a:r>
              <a:rPr lang="pt-BR" sz="2800" dirty="0">
                <a:latin typeface="Arial" panose="020B0604020202020204" pitchFamily="34" charset="0"/>
                <a:cs typeface="Arial" panose="020B0604020202020204" pitchFamily="34" charset="0"/>
              </a:rPr>
              <a:t>O paciente também tem direito à cirurgia plástica de correção de eventual </a:t>
            </a:r>
            <a:r>
              <a:rPr lang="pt-BR" sz="2800" b="1" dirty="0">
                <a:solidFill>
                  <a:srgbClr val="FF0000"/>
                </a:solidFill>
                <a:latin typeface="Arial" panose="020B0604020202020204" pitchFamily="34" charset="0"/>
                <a:cs typeface="Arial" panose="020B0604020202020204" pitchFamily="34" charset="0"/>
              </a:rPr>
              <a:t>assimetria entre a mama afetada pelo câncer e a saudável, para manter a proporção estética entre ambas, da mesma forma a reconstrução do complexo </a:t>
            </a:r>
            <a:r>
              <a:rPr lang="pt-BR" sz="2800" b="1" dirty="0" err="1">
                <a:solidFill>
                  <a:srgbClr val="FF0000"/>
                </a:solidFill>
                <a:latin typeface="Arial" panose="020B0604020202020204" pitchFamily="34" charset="0"/>
                <a:cs typeface="Arial" panose="020B0604020202020204" pitchFamily="34" charset="0"/>
              </a:rPr>
              <a:t>aréolo</a:t>
            </a:r>
            <a:r>
              <a:rPr lang="pt-BR" sz="2800" b="1" dirty="0">
                <a:solidFill>
                  <a:srgbClr val="FF0000"/>
                </a:solidFill>
                <a:latin typeface="Arial" panose="020B0604020202020204" pitchFamily="34" charset="0"/>
                <a:cs typeface="Arial" panose="020B0604020202020204" pitchFamily="34" charset="0"/>
              </a:rPr>
              <a:t>-mamilar.</a:t>
            </a:r>
          </a:p>
        </p:txBody>
      </p:sp>
    </p:spTree>
    <p:extLst>
      <p:ext uri="{BB962C8B-B14F-4D97-AF65-F5344CB8AC3E}">
        <p14:creationId xmlns:p14="http://schemas.microsoft.com/office/powerpoint/2010/main" val="1883604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a:xfrm>
            <a:off x="1154954" y="2208628"/>
            <a:ext cx="8825659" cy="3811172"/>
          </a:xfrm>
        </p:spPr>
        <p:txBody>
          <a:bodyPr>
            <a:noAutofit/>
          </a:bodyPr>
          <a:lstStyle/>
          <a:p>
            <a:pPr algn="just"/>
            <a:r>
              <a:rPr lang="pt-BR" sz="2800" b="1" dirty="0">
                <a:latin typeface="Arial" panose="020B0604020202020204" pitchFamily="34" charset="0"/>
                <a:cs typeface="Arial" panose="020B0604020202020204" pitchFamily="34" charset="0"/>
              </a:rPr>
              <a:t>Como solicitar o benefício</a:t>
            </a:r>
            <a:r>
              <a:rPr lang="pt-BR" sz="2800" b="1" dirty="0" smtClean="0">
                <a:latin typeface="Arial" panose="020B0604020202020204" pitchFamily="34" charset="0"/>
                <a:cs typeface="Arial" panose="020B0604020202020204" pitchFamily="34" charset="0"/>
              </a:rPr>
              <a:t>?</a:t>
            </a:r>
            <a:endParaRPr lang="pt-BR" sz="2800" b="1" dirty="0">
              <a:latin typeface="Arial" panose="020B0604020202020204" pitchFamily="34" charset="0"/>
              <a:cs typeface="Arial" panose="020B0604020202020204" pitchFamily="34" charset="0"/>
            </a:endParaRPr>
          </a:p>
          <a:p>
            <a:pPr algn="just"/>
            <a:r>
              <a:rPr lang="pt-BR" sz="2800" dirty="0">
                <a:latin typeface="Arial" panose="020B0604020202020204" pitchFamily="34" charset="0"/>
                <a:cs typeface="Arial" panose="020B0604020202020204" pitchFamily="34" charset="0"/>
              </a:rPr>
              <a:t>Pelo SUS, o paciente pode agendar a cirurgia de reconstrução mamária </a:t>
            </a:r>
            <a:r>
              <a:rPr lang="pt-BR" sz="2800" b="1" dirty="0">
                <a:solidFill>
                  <a:srgbClr val="FF0000"/>
                </a:solidFill>
                <a:latin typeface="Arial" panose="020B0604020202020204" pitchFamily="34" charset="0"/>
                <a:cs typeface="Arial" panose="020B0604020202020204" pitchFamily="34" charset="0"/>
              </a:rPr>
              <a:t>no local do tratamento</a:t>
            </a:r>
            <a:r>
              <a:rPr lang="pt-BR" sz="2800" dirty="0" smtClean="0">
                <a:latin typeface="Arial" panose="020B0604020202020204" pitchFamily="34" charset="0"/>
                <a:cs typeface="Arial" panose="020B0604020202020204" pitchFamily="34" charset="0"/>
              </a:rPr>
              <a:t>.</a:t>
            </a:r>
          </a:p>
          <a:p>
            <a:pPr algn="just"/>
            <a:r>
              <a:rPr lang="pt-BR" sz="2800" dirty="0" smtClean="0">
                <a:latin typeface="Arial" panose="020B0604020202020204" pitchFamily="34" charset="0"/>
                <a:cs typeface="Arial" panose="020B0604020202020204" pitchFamily="34" charset="0"/>
              </a:rPr>
              <a:t> </a:t>
            </a:r>
            <a:r>
              <a:rPr lang="pt-BR" sz="2800" b="1" dirty="0">
                <a:solidFill>
                  <a:srgbClr val="FF0000"/>
                </a:solidFill>
                <a:latin typeface="Arial" panose="020B0604020202020204" pitchFamily="34" charset="0"/>
                <a:cs typeface="Arial" panose="020B0604020202020204" pitchFamily="34" charset="0"/>
              </a:rPr>
              <a:t>Se o paciente não estiver mais em tratamento, </a:t>
            </a:r>
            <a:r>
              <a:rPr lang="pt-BR" sz="2800" b="1" dirty="0">
                <a:solidFill>
                  <a:schemeClr val="tx1"/>
                </a:solidFill>
                <a:latin typeface="Arial" panose="020B0604020202020204" pitchFamily="34" charset="0"/>
                <a:cs typeface="Arial" panose="020B0604020202020204" pitchFamily="34" charset="0"/>
              </a:rPr>
              <a:t>deverá se dirigir a uma </a:t>
            </a:r>
            <a:r>
              <a:rPr lang="pt-BR" sz="2800" b="1" dirty="0">
                <a:solidFill>
                  <a:srgbClr val="FF0000"/>
                </a:solidFill>
                <a:latin typeface="Arial" panose="020B0604020202020204" pitchFamily="34" charset="0"/>
                <a:cs typeface="Arial" panose="020B0604020202020204" pitchFamily="34" charset="0"/>
              </a:rPr>
              <a:t>Unidade Básica de Saúde </a:t>
            </a:r>
            <a:r>
              <a:rPr lang="pt-BR" sz="2800" b="1" dirty="0">
                <a:solidFill>
                  <a:schemeClr val="tx1"/>
                </a:solidFill>
                <a:latin typeface="Arial" panose="020B0604020202020204" pitchFamily="34" charset="0"/>
                <a:cs typeface="Arial" panose="020B0604020202020204" pitchFamily="34" charset="0"/>
              </a:rPr>
              <a:t>e solicitar o seu encaminhamento para uma unidade especializada em cirurgia de reconstrução mamária. </a:t>
            </a:r>
            <a:endParaRPr lang="pt-BR"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3107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Arial" panose="020B0604020202020204" pitchFamily="34" charset="0"/>
                <a:cs typeface="Arial" panose="020B0604020202020204" pitchFamily="34" charset="0"/>
              </a:rPr>
              <a:t>AUXÍLIO-DOENÇA </a:t>
            </a:r>
            <a:endParaRPr lang="pt-BR"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1154954" y="2335237"/>
            <a:ext cx="9916320" cy="4360985"/>
          </a:xfrm>
        </p:spPr>
        <p:txBody>
          <a:bodyPr>
            <a:noAutofit/>
          </a:bodyPr>
          <a:lstStyle/>
          <a:p>
            <a:pPr algn="just"/>
            <a:r>
              <a:rPr lang="pt-BR" sz="2400" dirty="0" smtClean="0">
                <a:solidFill>
                  <a:schemeClr val="tx1"/>
                </a:solidFill>
                <a:latin typeface="Arial" panose="020B0604020202020204" pitchFamily="34" charset="0"/>
                <a:cs typeface="Arial" panose="020B0604020202020204" pitchFamily="34" charset="0"/>
              </a:rPr>
              <a:t>É um </a:t>
            </a:r>
            <a:r>
              <a:rPr lang="pt-BR" sz="2400" dirty="0">
                <a:solidFill>
                  <a:schemeClr val="tx1"/>
                </a:solidFill>
                <a:latin typeface="Arial" panose="020B0604020202020204" pitchFamily="34" charset="0"/>
                <a:cs typeface="Arial" panose="020B0604020202020204" pitchFamily="34" charset="0"/>
              </a:rPr>
              <a:t>benefício garantido pela Previdência Social pago, mensalmente, aos segurados que se encontram </a:t>
            </a:r>
            <a:r>
              <a:rPr lang="pt-BR" sz="2400" b="1" dirty="0">
                <a:solidFill>
                  <a:srgbClr val="FF0000"/>
                </a:solidFill>
                <a:latin typeface="Arial" panose="020B0604020202020204" pitchFamily="34" charset="0"/>
                <a:cs typeface="Arial" panose="020B0604020202020204" pitchFamily="34" charset="0"/>
              </a:rPr>
              <a:t>incapacitados para o trabalho por mais de 15 dias consecutivos. </a:t>
            </a:r>
            <a:r>
              <a:rPr lang="pt-BR" sz="2400" dirty="0">
                <a:latin typeface="Arial" panose="020B0604020202020204" pitchFamily="34" charset="0"/>
                <a:cs typeface="Arial" panose="020B0604020202020204" pitchFamily="34" charset="0"/>
              </a:rPr>
              <a:t>Como todos os benefícios oferecidos pelo INSS, o Auxílio-doença possui regras que determinam quem pode gozar do benefício. Tais regras estão regulamentadas nas Leis 8.213/91 (Lei dos Benefícios da Previdência Social) e no Decreto 3.048/99 (Regulamento da Previdência Social). </a:t>
            </a:r>
            <a:endParaRPr lang="pt-BR" sz="2400" dirty="0" smtClean="0">
              <a:latin typeface="Arial" panose="020B0604020202020204" pitchFamily="34" charset="0"/>
              <a:cs typeface="Arial" panose="020B0604020202020204" pitchFamily="34" charset="0"/>
            </a:endParaRPr>
          </a:p>
          <a:p>
            <a:pPr algn="just"/>
            <a:r>
              <a:rPr lang="pt-BR" sz="2400" b="1" dirty="0" smtClean="0">
                <a:solidFill>
                  <a:srgbClr val="FF0000"/>
                </a:solidFill>
                <a:latin typeface="Arial" panose="020B0604020202020204" pitchFamily="34" charset="0"/>
                <a:cs typeface="Arial" panose="020B0604020202020204" pitchFamily="34" charset="0"/>
              </a:rPr>
              <a:t>Os </a:t>
            </a:r>
            <a:r>
              <a:rPr lang="pt-BR" sz="2400" b="1" dirty="0">
                <a:solidFill>
                  <a:srgbClr val="FF0000"/>
                </a:solidFill>
                <a:latin typeface="Arial" panose="020B0604020202020204" pitchFamily="34" charset="0"/>
                <a:cs typeface="Arial" panose="020B0604020202020204" pitchFamily="34" charset="0"/>
              </a:rPr>
              <a:t>pacientes de câncer geralmente ficam afastados do trabalho por conta do tratamento e de seus efeitos adversos, podendo retornar ao trabalho quando estiverem aptos para tal. </a:t>
            </a:r>
          </a:p>
        </p:txBody>
      </p:sp>
    </p:spTree>
    <p:extLst>
      <p:ext uri="{BB962C8B-B14F-4D97-AF65-F5344CB8AC3E}">
        <p14:creationId xmlns:p14="http://schemas.microsoft.com/office/powerpoint/2010/main" val="1989595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t>QUEM TEM DIREITO?</a:t>
            </a:r>
            <a:endParaRPr lang="pt-BR" b="1" dirty="0"/>
          </a:p>
        </p:txBody>
      </p:sp>
      <p:sp>
        <p:nvSpPr>
          <p:cNvPr id="3" name="Espaço Reservado para Conteúdo 2"/>
          <p:cNvSpPr>
            <a:spLocks noGrp="1"/>
          </p:cNvSpPr>
          <p:nvPr>
            <p:ph idx="1"/>
          </p:nvPr>
        </p:nvSpPr>
        <p:spPr>
          <a:xfrm>
            <a:off x="1154954" y="2236763"/>
            <a:ext cx="9860049" cy="4459459"/>
          </a:xfrm>
        </p:spPr>
        <p:txBody>
          <a:bodyPr>
            <a:noAutofit/>
          </a:bodyPr>
          <a:lstStyle/>
          <a:p>
            <a:pPr algn="just"/>
            <a:r>
              <a:rPr lang="pt-BR" sz="2800" dirty="0">
                <a:latin typeface="Arial" panose="020B0604020202020204" pitchFamily="34" charset="0"/>
                <a:cs typeface="Arial" panose="020B0604020202020204" pitchFamily="34" charset="0"/>
              </a:rPr>
              <a:t>O segurado do INSS que comprove, em perícia médica, estar temporariamente incapaz para o trabalho em decorrência de doença ou acidente. </a:t>
            </a:r>
            <a:r>
              <a:rPr lang="pt-BR" sz="2800" b="1" dirty="0">
                <a:solidFill>
                  <a:srgbClr val="FF0000"/>
                </a:solidFill>
                <a:latin typeface="Arial" panose="020B0604020202020204" pitchFamily="34" charset="0"/>
                <a:cs typeface="Arial" panose="020B0604020202020204" pitchFamily="34" charset="0"/>
              </a:rPr>
              <a:t>O portador de neoplasia maligna (câncer), terá direito ao benefício, independente do pagamento de 12 contribuições, desde que esteja na qualidade de segurado. </a:t>
            </a:r>
            <a:endParaRPr lang="pt-BR" sz="2800" b="1" dirty="0" smtClean="0">
              <a:solidFill>
                <a:srgbClr val="FF0000"/>
              </a:solidFill>
              <a:latin typeface="Arial" panose="020B0604020202020204" pitchFamily="34" charset="0"/>
              <a:cs typeface="Arial" panose="020B0604020202020204" pitchFamily="34" charset="0"/>
            </a:endParaRPr>
          </a:p>
          <a:p>
            <a:pPr algn="just"/>
            <a:r>
              <a:rPr lang="pt-BR" sz="2800" b="1" dirty="0" smtClean="0">
                <a:solidFill>
                  <a:srgbClr val="FF0000"/>
                </a:solidFill>
                <a:latin typeface="Arial" panose="020B0604020202020204" pitchFamily="34" charset="0"/>
                <a:cs typeface="Arial" panose="020B0604020202020204" pitchFamily="34" charset="0"/>
              </a:rPr>
              <a:t>Não </a:t>
            </a:r>
            <a:r>
              <a:rPr lang="pt-BR" sz="2800" b="1" dirty="0">
                <a:solidFill>
                  <a:srgbClr val="FF0000"/>
                </a:solidFill>
                <a:latin typeface="Arial" panose="020B0604020202020204" pitchFamily="34" charset="0"/>
                <a:cs typeface="Arial" panose="020B0604020202020204" pitchFamily="34" charset="0"/>
              </a:rPr>
              <a:t>tem direito ao auxílio-doença</a:t>
            </a:r>
            <a:r>
              <a:rPr lang="pt-BR" sz="2800" dirty="0">
                <a:latin typeface="Arial" panose="020B0604020202020204" pitchFamily="34" charset="0"/>
                <a:cs typeface="Arial" panose="020B0604020202020204" pitchFamily="34" charset="0"/>
              </a:rPr>
              <a:t> quem, ao se filiar à Previdência Social, já tiver doença ou lesão que geraria o benefício, a não ser quando a incapacidade resultar do agravamento da enfermidade.</a:t>
            </a:r>
          </a:p>
        </p:txBody>
      </p:sp>
    </p:spTree>
    <p:extLst>
      <p:ext uri="{BB962C8B-B14F-4D97-AF65-F5344CB8AC3E}">
        <p14:creationId xmlns:p14="http://schemas.microsoft.com/office/powerpoint/2010/main" val="190169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t>Como solicitar?</a:t>
            </a:r>
            <a:endParaRPr lang="pt-BR" b="1" dirty="0"/>
          </a:p>
        </p:txBody>
      </p:sp>
      <p:sp>
        <p:nvSpPr>
          <p:cNvPr id="3" name="Espaço Reservado para Conteúdo 2"/>
          <p:cNvSpPr>
            <a:spLocks noGrp="1"/>
          </p:cNvSpPr>
          <p:nvPr>
            <p:ph idx="1"/>
          </p:nvPr>
        </p:nvSpPr>
        <p:spPr>
          <a:xfrm>
            <a:off x="1154954" y="2228045"/>
            <a:ext cx="8825659" cy="3791755"/>
          </a:xfrm>
        </p:spPr>
        <p:txBody>
          <a:bodyPr>
            <a:noAutofit/>
          </a:bodyPr>
          <a:lstStyle/>
          <a:p>
            <a:pPr algn="just"/>
            <a:r>
              <a:rPr lang="pt-BR" sz="2800" dirty="0">
                <a:latin typeface="Arial" panose="020B0604020202020204" pitchFamily="34" charset="0"/>
                <a:cs typeface="Arial" panose="020B0604020202020204" pitchFamily="34" charset="0"/>
              </a:rPr>
              <a:t>A solicitação pode ser feita por: </a:t>
            </a:r>
            <a:endParaRPr lang="pt-BR" sz="2800" dirty="0" smtClean="0">
              <a:latin typeface="Arial" panose="020B0604020202020204" pitchFamily="34" charset="0"/>
              <a:cs typeface="Arial" panose="020B0604020202020204" pitchFamily="34" charset="0"/>
            </a:endParaRPr>
          </a:p>
          <a:p>
            <a:pPr marL="0" indent="0" algn="just">
              <a:buNone/>
            </a:pPr>
            <a:endParaRPr lang="pt-BR" sz="2800" dirty="0" smtClean="0">
              <a:latin typeface="Arial" panose="020B0604020202020204" pitchFamily="34" charset="0"/>
              <a:cs typeface="Arial" panose="020B0604020202020204" pitchFamily="34" charset="0"/>
            </a:endParaRPr>
          </a:p>
          <a:p>
            <a:pPr algn="just"/>
            <a:r>
              <a:rPr lang="pt-BR" sz="2800" dirty="0">
                <a:latin typeface="Arial" panose="020B0604020202020204" pitchFamily="34" charset="0"/>
                <a:cs typeface="Arial" panose="020B0604020202020204" pitchFamily="34" charset="0"/>
              </a:rPr>
              <a:t>A</a:t>
            </a:r>
            <a:r>
              <a:rPr lang="pt-BR" sz="2800" dirty="0" smtClean="0">
                <a:latin typeface="Arial" panose="020B0604020202020204" pitchFamily="34" charset="0"/>
                <a:cs typeface="Arial" panose="020B0604020202020204" pitchFamily="34" charset="0"/>
              </a:rPr>
              <a:t>) </a:t>
            </a:r>
            <a:r>
              <a:rPr lang="pt-BR" sz="2800" dirty="0">
                <a:latin typeface="Arial" panose="020B0604020202020204" pitchFamily="34" charset="0"/>
                <a:cs typeface="Arial" panose="020B0604020202020204" pitchFamily="34" charset="0"/>
              </a:rPr>
              <a:t>a</a:t>
            </a:r>
            <a:r>
              <a:rPr lang="pt-BR" sz="2800" dirty="0" smtClean="0">
                <a:latin typeface="Arial" panose="020B0604020202020204" pitchFamily="34" charset="0"/>
                <a:cs typeface="Arial" panose="020B0604020202020204" pitchFamily="34" charset="0"/>
              </a:rPr>
              <a:t>gendamento </a:t>
            </a:r>
            <a:r>
              <a:rPr lang="pt-BR" sz="2800" dirty="0">
                <a:latin typeface="Arial" panose="020B0604020202020204" pitchFamily="34" charset="0"/>
                <a:cs typeface="Arial" panose="020B0604020202020204" pitchFamily="34" charset="0"/>
              </a:rPr>
              <a:t>através do site do Instituto Nacional do Seguro Social </a:t>
            </a:r>
            <a:r>
              <a:rPr lang="pt-BR" sz="2800" dirty="0">
                <a:solidFill>
                  <a:srgbClr val="FF0000"/>
                </a:solidFill>
                <a:latin typeface="Arial" panose="020B0604020202020204" pitchFamily="34" charset="0"/>
                <a:cs typeface="Arial" panose="020B0604020202020204" pitchFamily="34" charset="0"/>
              </a:rPr>
              <a:t>https://www.inss.gov.br/beneficios/auxilio-doenca</a:t>
            </a:r>
            <a:r>
              <a:rPr lang="pt-BR" sz="2800" dirty="0">
                <a:latin typeface="Arial" panose="020B0604020202020204" pitchFamily="34" charset="0"/>
                <a:cs typeface="Arial" panose="020B0604020202020204" pitchFamily="34" charset="0"/>
              </a:rPr>
              <a:t>; ou </a:t>
            </a:r>
            <a:endParaRPr lang="pt-BR" sz="2800" dirty="0" smtClean="0">
              <a:latin typeface="Arial" panose="020B0604020202020204" pitchFamily="34" charset="0"/>
              <a:cs typeface="Arial" panose="020B0604020202020204" pitchFamily="34" charset="0"/>
            </a:endParaRPr>
          </a:p>
          <a:p>
            <a:pPr algn="just"/>
            <a:r>
              <a:rPr lang="pt-BR" sz="2800" dirty="0">
                <a:latin typeface="Arial" panose="020B0604020202020204" pitchFamily="34" charset="0"/>
                <a:cs typeface="Arial" panose="020B0604020202020204" pitchFamily="34" charset="0"/>
              </a:rPr>
              <a:t>b</a:t>
            </a:r>
            <a:r>
              <a:rPr lang="pt-BR" sz="2800" dirty="0" smtClean="0">
                <a:latin typeface="Arial" panose="020B0604020202020204" pitchFamily="34" charset="0"/>
                <a:cs typeface="Arial" panose="020B0604020202020204" pitchFamily="34" charset="0"/>
              </a:rPr>
              <a:t>) </a:t>
            </a:r>
            <a:r>
              <a:rPr lang="pt-BR" sz="2800" dirty="0">
                <a:latin typeface="Arial" panose="020B0604020202020204" pitchFamily="34" charset="0"/>
                <a:cs typeface="Arial" panose="020B0604020202020204" pitchFamily="34" charset="0"/>
              </a:rPr>
              <a:t>Por ligação telefônica no </a:t>
            </a:r>
            <a:r>
              <a:rPr lang="pt-BR" sz="2800" dirty="0">
                <a:solidFill>
                  <a:srgbClr val="FF0000"/>
                </a:solidFill>
                <a:latin typeface="Arial" panose="020B0604020202020204" pitchFamily="34" charset="0"/>
                <a:cs typeface="Arial" panose="020B0604020202020204" pitchFamily="34" charset="0"/>
              </a:rPr>
              <a:t>135</a:t>
            </a:r>
            <a:r>
              <a:rPr lang="pt-BR" sz="2800" dirty="0">
                <a:latin typeface="Arial" panose="020B0604020202020204" pitchFamily="34" charset="0"/>
                <a:cs typeface="Arial" panose="020B0604020202020204" pitchFamily="34" charset="0"/>
              </a:rPr>
              <a:t>, o serviço é disponível de segunda a sábado, das 7h às 22h (horário de Brasília). </a:t>
            </a:r>
          </a:p>
        </p:txBody>
      </p:sp>
    </p:spTree>
    <p:extLst>
      <p:ext uri="{BB962C8B-B14F-4D97-AF65-F5344CB8AC3E}">
        <p14:creationId xmlns:p14="http://schemas.microsoft.com/office/powerpoint/2010/main" val="889438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pt-BR" b="1" dirty="0">
                <a:latin typeface="Arial" panose="020B0604020202020204" pitchFamily="34" charset="0"/>
                <a:cs typeface="Arial" panose="020B0604020202020204" pitchFamily="34" charset="0"/>
              </a:rPr>
              <a:t>Quando o paciente deixa de</a:t>
            </a:r>
            <a:br>
              <a:rPr lang="pt-BR" b="1" dirty="0">
                <a:latin typeface="Arial" panose="020B0604020202020204" pitchFamily="34" charset="0"/>
                <a:cs typeface="Arial" panose="020B0604020202020204" pitchFamily="34" charset="0"/>
              </a:rPr>
            </a:br>
            <a:r>
              <a:rPr lang="pt-BR" b="1" dirty="0">
                <a:latin typeface="Arial" panose="020B0604020202020204" pitchFamily="34" charset="0"/>
                <a:cs typeface="Arial" panose="020B0604020202020204" pitchFamily="34" charset="0"/>
              </a:rPr>
              <a:t>receber o benefício?</a:t>
            </a:r>
          </a:p>
        </p:txBody>
      </p:sp>
      <p:sp>
        <p:nvSpPr>
          <p:cNvPr id="3" name="Espaço Reservado para Conteúdo 2"/>
          <p:cNvSpPr>
            <a:spLocks noGrp="1"/>
          </p:cNvSpPr>
          <p:nvPr>
            <p:ph idx="1"/>
          </p:nvPr>
        </p:nvSpPr>
        <p:spPr>
          <a:xfrm>
            <a:off x="1154954" y="2603500"/>
            <a:ext cx="9663101" cy="3416300"/>
          </a:xfrm>
        </p:spPr>
        <p:txBody>
          <a:bodyPr>
            <a:noAutofit/>
          </a:bodyPr>
          <a:lstStyle/>
          <a:p>
            <a:pPr algn="just"/>
            <a:r>
              <a:rPr lang="pt-BR" sz="3200" dirty="0">
                <a:latin typeface="Arial" panose="020B0604020202020204" pitchFamily="34" charset="0"/>
                <a:cs typeface="Arial" panose="020B0604020202020204" pitchFamily="34" charset="0"/>
              </a:rPr>
              <a:t>O auxílio-doença deixa de ser fornecido </a:t>
            </a:r>
            <a:r>
              <a:rPr lang="pt-BR" sz="3200" b="1" dirty="0" smtClean="0">
                <a:solidFill>
                  <a:srgbClr val="FF0000"/>
                </a:solidFill>
                <a:latin typeface="Arial" panose="020B0604020202020204" pitchFamily="34" charset="0"/>
                <a:cs typeface="Arial" panose="020B0604020202020204" pitchFamily="34" charset="0"/>
              </a:rPr>
              <a:t>quando:</a:t>
            </a:r>
          </a:p>
          <a:p>
            <a:pPr algn="just"/>
            <a:r>
              <a:rPr lang="pt-BR" sz="3200" b="1" dirty="0" smtClean="0">
                <a:solidFill>
                  <a:srgbClr val="FF0000"/>
                </a:solidFill>
                <a:latin typeface="Arial" panose="020B0604020202020204" pitchFamily="34" charset="0"/>
                <a:cs typeface="Arial" panose="020B0604020202020204" pitchFamily="34" charset="0"/>
              </a:rPr>
              <a:t> </a:t>
            </a:r>
            <a:r>
              <a:rPr lang="pt-BR" sz="3200" b="1" dirty="0">
                <a:solidFill>
                  <a:srgbClr val="FF0000"/>
                </a:solidFill>
                <a:latin typeface="Arial" panose="020B0604020202020204" pitchFamily="34" charset="0"/>
                <a:cs typeface="Arial" panose="020B0604020202020204" pitchFamily="34" charset="0"/>
              </a:rPr>
              <a:t>o segurado recupera </a:t>
            </a:r>
            <a:r>
              <a:rPr lang="pt-BR" sz="3200" b="1" dirty="0" smtClean="0">
                <a:solidFill>
                  <a:srgbClr val="FF0000"/>
                </a:solidFill>
                <a:latin typeface="Arial" panose="020B0604020202020204" pitchFamily="34" charset="0"/>
                <a:cs typeface="Arial" panose="020B0604020202020204" pitchFamily="34" charset="0"/>
              </a:rPr>
              <a:t>a capacidade </a:t>
            </a:r>
            <a:r>
              <a:rPr lang="pt-BR" sz="3200" b="1" dirty="0">
                <a:solidFill>
                  <a:srgbClr val="FF0000"/>
                </a:solidFill>
                <a:latin typeface="Arial" panose="020B0604020202020204" pitchFamily="34" charset="0"/>
                <a:cs typeface="Arial" panose="020B0604020202020204" pitchFamily="34" charset="0"/>
              </a:rPr>
              <a:t>para o trabalho, </a:t>
            </a:r>
            <a:endParaRPr lang="pt-BR" sz="3200" b="1" dirty="0" smtClean="0">
              <a:solidFill>
                <a:srgbClr val="FF0000"/>
              </a:solidFill>
              <a:latin typeface="Arial" panose="020B0604020202020204" pitchFamily="34" charset="0"/>
              <a:cs typeface="Arial" panose="020B0604020202020204" pitchFamily="34" charset="0"/>
            </a:endParaRPr>
          </a:p>
          <a:p>
            <a:pPr algn="just"/>
            <a:r>
              <a:rPr lang="pt-BR" sz="3200" b="1" dirty="0" smtClean="0">
                <a:solidFill>
                  <a:srgbClr val="FF0000"/>
                </a:solidFill>
                <a:latin typeface="Arial" panose="020B0604020202020204" pitchFamily="34" charset="0"/>
                <a:cs typeface="Arial" panose="020B0604020202020204" pitchFamily="34" charset="0"/>
              </a:rPr>
              <a:t>ou </a:t>
            </a:r>
            <a:r>
              <a:rPr lang="pt-BR" sz="3200" b="1" dirty="0">
                <a:solidFill>
                  <a:srgbClr val="FF0000"/>
                </a:solidFill>
                <a:latin typeface="Arial" panose="020B0604020202020204" pitchFamily="34" charset="0"/>
                <a:cs typeface="Arial" panose="020B0604020202020204" pitchFamily="34" charset="0"/>
              </a:rPr>
              <a:t>se o benefício transformar-se em aposentadoria por invalidez. </a:t>
            </a:r>
            <a:endParaRPr lang="pt-BR" sz="3200" b="1" dirty="0" smtClean="0">
              <a:solidFill>
                <a:srgbClr val="FF0000"/>
              </a:solidFill>
              <a:latin typeface="Arial" panose="020B0604020202020204" pitchFamily="34" charset="0"/>
              <a:cs typeface="Arial" panose="020B0604020202020204" pitchFamily="34" charset="0"/>
            </a:endParaRPr>
          </a:p>
          <a:p>
            <a:pPr algn="just"/>
            <a:r>
              <a:rPr lang="pt-BR" sz="3200" dirty="0" smtClean="0">
                <a:latin typeface="Arial" panose="020B0604020202020204" pitchFamily="34" charset="0"/>
                <a:cs typeface="Arial" panose="020B0604020202020204" pitchFamily="34" charset="0"/>
              </a:rPr>
              <a:t>O </a:t>
            </a:r>
            <a:r>
              <a:rPr lang="pt-BR" sz="3200" dirty="0">
                <a:latin typeface="Arial" panose="020B0604020202020204" pitchFamily="34" charset="0"/>
                <a:cs typeface="Arial" panose="020B0604020202020204" pitchFamily="34" charset="0"/>
              </a:rPr>
              <a:t>prazo para retornar ao trabalho é </a:t>
            </a:r>
            <a:r>
              <a:rPr lang="pt-BR" sz="3200" dirty="0" smtClean="0">
                <a:latin typeface="Arial" panose="020B0604020202020204" pitchFamily="34" charset="0"/>
                <a:cs typeface="Arial" panose="020B0604020202020204" pitchFamily="34" charset="0"/>
              </a:rPr>
              <a:t>estabelecido pela </a:t>
            </a:r>
            <a:r>
              <a:rPr lang="pt-BR" sz="3200" dirty="0">
                <a:latin typeface="Arial" panose="020B0604020202020204" pitchFamily="34" charset="0"/>
                <a:cs typeface="Arial" panose="020B0604020202020204" pitchFamily="34" charset="0"/>
              </a:rPr>
              <a:t>perícia médica. </a:t>
            </a:r>
          </a:p>
        </p:txBody>
      </p:sp>
    </p:spTree>
    <p:extLst>
      <p:ext uri="{BB962C8B-B14F-4D97-AF65-F5344CB8AC3E}">
        <p14:creationId xmlns:p14="http://schemas.microsoft.com/office/powerpoint/2010/main" val="4012342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t>APOSENTADORIA POR INVALIDEZ </a:t>
            </a:r>
            <a:endParaRPr lang="pt-BR" b="1" dirty="0"/>
          </a:p>
        </p:txBody>
      </p:sp>
      <p:sp>
        <p:nvSpPr>
          <p:cNvPr id="3" name="Espaço Reservado para Conteúdo 2"/>
          <p:cNvSpPr>
            <a:spLocks noGrp="1"/>
          </p:cNvSpPr>
          <p:nvPr>
            <p:ph idx="1"/>
          </p:nvPr>
        </p:nvSpPr>
        <p:spPr>
          <a:xfrm>
            <a:off x="1154954" y="2603500"/>
            <a:ext cx="9902252" cy="3416300"/>
          </a:xfrm>
        </p:spPr>
        <p:txBody>
          <a:bodyPr>
            <a:noAutofit/>
          </a:bodyPr>
          <a:lstStyle/>
          <a:p>
            <a:pPr algn="just"/>
            <a:r>
              <a:rPr lang="pt-BR" sz="2400" dirty="0">
                <a:latin typeface="Arial" panose="020B0604020202020204" pitchFamily="34" charset="0"/>
                <a:cs typeface="Arial" panose="020B0604020202020204" pitchFamily="34" charset="0"/>
              </a:rPr>
              <a:t>É concedida ao paciente de câncer quando sua </a:t>
            </a:r>
            <a:r>
              <a:rPr lang="pt-BR" sz="2400" b="1" dirty="0">
                <a:solidFill>
                  <a:srgbClr val="FF0000"/>
                </a:solidFill>
                <a:latin typeface="Arial" panose="020B0604020202020204" pitchFamily="34" charset="0"/>
                <a:cs typeface="Arial" panose="020B0604020202020204" pitchFamily="34" charset="0"/>
              </a:rPr>
              <a:t>incapacidade para o trabalho é considerada definitiva</a:t>
            </a:r>
            <a:r>
              <a:rPr lang="pt-BR" sz="2400" dirty="0">
                <a:latin typeface="Arial" panose="020B0604020202020204" pitchFamily="34" charset="0"/>
                <a:cs typeface="Arial" panose="020B0604020202020204" pitchFamily="34" charset="0"/>
              </a:rPr>
              <a:t> pela perícia médica do INSS</a:t>
            </a:r>
            <a:r>
              <a:rPr lang="pt-BR" sz="2400" dirty="0" smtClean="0">
                <a:latin typeface="Arial" panose="020B0604020202020204" pitchFamily="34" charset="0"/>
                <a:cs typeface="Arial" panose="020B0604020202020204" pitchFamily="34" charset="0"/>
              </a:rPr>
              <a:t>. </a:t>
            </a:r>
          </a:p>
          <a:p>
            <a:pPr algn="just"/>
            <a:r>
              <a:rPr lang="pt-BR" sz="2400" b="1" dirty="0" smtClean="0">
                <a:solidFill>
                  <a:srgbClr val="FF0000"/>
                </a:solidFill>
                <a:latin typeface="Arial" panose="020B0604020202020204" pitchFamily="34" charset="0"/>
                <a:cs typeface="Arial" panose="020B0604020202020204" pitchFamily="34" charset="0"/>
              </a:rPr>
              <a:t>O </a:t>
            </a:r>
            <a:r>
              <a:rPr lang="pt-BR" sz="2400" b="1" dirty="0">
                <a:solidFill>
                  <a:srgbClr val="FF0000"/>
                </a:solidFill>
                <a:latin typeface="Arial" panose="020B0604020202020204" pitchFamily="34" charset="0"/>
                <a:cs typeface="Arial" panose="020B0604020202020204" pitchFamily="34" charset="0"/>
              </a:rPr>
              <a:t>portador de câncer terá direito ao benefício, independentemente do pagamento de 12 contribuições, desde que esteja na qualidade de segurado, isto é, que seja inscrito no Regime Geral de Previdência Social (INSS). </a:t>
            </a:r>
            <a:endParaRPr lang="pt-BR" sz="2400" b="1" dirty="0" smtClean="0">
              <a:solidFill>
                <a:srgbClr val="FF0000"/>
              </a:solidFill>
              <a:latin typeface="Arial" panose="020B0604020202020204" pitchFamily="34" charset="0"/>
              <a:cs typeface="Arial" panose="020B0604020202020204" pitchFamily="34" charset="0"/>
            </a:endParaRPr>
          </a:p>
          <a:p>
            <a:pPr algn="just"/>
            <a:r>
              <a:rPr lang="pt-BR" sz="2400" dirty="0" smtClean="0">
                <a:solidFill>
                  <a:schemeClr val="tx1"/>
                </a:solidFill>
                <a:latin typeface="Arial" panose="020B0604020202020204" pitchFamily="34" charset="0"/>
                <a:cs typeface="Arial" panose="020B0604020202020204" pitchFamily="34" charset="0"/>
              </a:rPr>
              <a:t>Não </a:t>
            </a:r>
            <a:r>
              <a:rPr lang="pt-BR" sz="2400" dirty="0">
                <a:solidFill>
                  <a:schemeClr val="tx1"/>
                </a:solidFill>
                <a:latin typeface="Arial" panose="020B0604020202020204" pitchFamily="34" charset="0"/>
                <a:cs typeface="Arial" panose="020B0604020202020204" pitchFamily="34" charset="0"/>
              </a:rPr>
              <a:t>é assegurado o direito à aposentadoria por invalidez ao paciente que, ao se filiar à Previdência Social, já era portador da doença que geraria o benefício.</a:t>
            </a:r>
          </a:p>
        </p:txBody>
      </p:sp>
    </p:spTree>
    <p:extLst>
      <p:ext uri="{BB962C8B-B14F-4D97-AF65-F5344CB8AC3E}">
        <p14:creationId xmlns:p14="http://schemas.microsoft.com/office/powerpoint/2010/main" val="1520717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1154954" y="2307102"/>
            <a:ext cx="9592763" cy="4360984"/>
          </a:xfrm>
        </p:spPr>
        <p:txBody>
          <a:bodyPr>
            <a:normAutofit lnSpcReduction="10000"/>
          </a:bodyPr>
          <a:lstStyle/>
          <a:p>
            <a:pPr algn="just"/>
            <a:r>
              <a:rPr lang="pt-BR" sz="2800" dirty="0" smtClean="0">
                <a:latin typeface="Arial" panose="020B0604020202020204" pitchFamily="34" charset="0"/>
                <a:cs typeface="Arial" panose="020B0604020202020204" pitchFamily="34" charset="0"/>
              </a:rPr>
              <a:t>Quando </a:t>
            </a:r>
            <a:r>
              <a:rPr lang="pt-BR" sz="2800" dirty="0">
                <a:latin typeface="Arial" panose="020B0604020202020204" pitchFamily="34" charset="0"/>
                <a:cs typeface="Arial" panose="020B0604020202020204" pitchFamily="34" charset="0"/>
              </a:rPr>
              <a:t>o paciente começa a receber o benefício? </a:t>
            </a:r>
            <a:r>
              <a:rPr lang="pt-BR" sz="2800" b="1" dirty="0">
                <a:solidFill>
                  <a:srgbClr val="FF0000"/>
                </a:solidFill>
                <a:latin typeface="Arial" panose="020B0604020202020204" pitchFamily="34" charset="0"/>
                <a:cs typeface="Arial" panose="020B0604020202020204" pitchFamily="34" charset="0"/>
              </a:rPr>
              <a:t>Caso o segurado esteja recebendo o auxílio-doença</a:t>
            </a:r>
            <a:r>
              <a:rPr lang="pt-BR" sz="2800" dirty="0">
                <a:latin typeface="Arial" panose="020B0604020202020204" pitchFamily="34" charset="0"/>
                <a:cs typeface="Arial" panose="020B0604020202020204" pitchFamily="34" charset="0"/>
              </a:rPr>
              <a:t>, o pagamento da aposentadoria por invalidez começará </a:t>
            </a:r>
            <a:r>
              <a:rPr lang="pt-BR" sz="2800" b="1" dirty="0">
                <a:solidFill>
                  <a:srgbClr val="FF0000"/>
                </a:solidFill>
                <a:latin typeface="Arial" panose="020B0604020202020204" pitchFamily="34" charset="0"/>
                <a:cs typeface="Arial" panose="020B0604020202020204" pitchFamily="34" charset="0"/>
              </a:rPr>
              <a:t>imediatamente</a:t>
            </a:r>
            <a:r>
              <a:rPr lang="pt-BR" sz="2800" dirty="0">
                <a:latin typeface="Arial" panose="020B0604020202020204" pitchFamily="34" charset="0"/>
                <a:cs typeface="Arial" panose="020B0604020202020204" pitchFamily="34" charset="0"/>
              </a:rPr>
              <a:t> a partir do dia em que cessar o pagamento do primeiro benefício. </a:t>
            </a:r>
            <a:endParaRPr lang="pt-BR" sz="2800" dirty="0" smtClean="0">
              <a:latin typeface="Arial" panose="020B0604020202020204" pitchFamily="34" charset="0"/>
              <a:cs typeface="Arial" panose="020B0604020202020204" pitchFamily="34" charset="0"/>
            </a:endParaRPr>
          </a:p>
          <a:p>
            <a:pPr algn="just"/>
            <a:r>
              <a:rPr lang="pt-BR" sz="2800" b="1" dirty="0" smtClean="0">
                <a:solidFill>
                  <a:srgbClr val="FF0000"/>
                </a:solidFill>
                <a:latin typeface="Arial" panose="020B0604020202020204" pitchFamily="34" charset="0"/>
                <a:cs typeface="Arial" panose="020B0604020202020204" pitchFamily="34" charset="0"/>
              </a:rPr>
              <a:t>Se </a:t>
            </a:r>
            <a:r>
              <a:rPr lang="pt-BR" sz="2800" b="1" dirty="0">
                <a:solidFill>
                  <a:srgbClr val="FF0000"/>
                </a:solidFill>
                <a:latin typeface="Arial" panose="020B0604020202020204" pitchFamily="34" charset="0"/>
                <a:cs typeface="Arial" panose="020B0604020202020204" pitchFamily="34" charset="0"/>
              </a:rPr>
              <a:t>não estiver recebendo o auxílio-doença</a:t>
            </a:r>
            <a:r>
              <a:rPr lang="pt-BR" sz="2800" dirty="0">
                <a:solidFill>
                  <a:srgbClr val="FF0000"/>
                </a:solidFill>
                <a:latin typeface="Arial" panose="020B0604020202020204" pitchFamily="34" charset="0"/>
                <a:cs typeface="Arial" panose="020B0604020202020204" pitchFamily="34" charset="0"/>
              </a:rPr>
              <a:t>, </a:t>
            </a:r>
            <a:r>
              <a:rPr lang="pt-BR" sz="2800" dirty="0">
                <a:solidFill>
                  <a:schemeClr val="tx1"/>
                </a:solidFill>
                <a:latin typeface="Arial" panose="020B0604020202020204" pitchFamily="34" charset="0"/>
                <a:cs typeface="Arial" panose="020B0604020202020204" pitchFamily="34" charset="0"/>
              </a:rPr>
              <a:t>a aposentadoria por invalidez começará a ser paga a partir do 16° dia de afastamento da atividade. </a:t>
            </a:r>
            <a:endParaRPr lang="pt-BR" sz="2800" dirty="0" smtClean="0">
              <a:solidFill>
                <a:schemeClr val="tx1"/>
              </a:solidFill>
              <a:latin typeface="Arial" panose="020B0604020202020204" pitchFamily="34" charset="0"/>
              <a:cs typeface="Arial" panose="020B0604020202020204" pitchFamily="34" charset="0"/>
            </a:endParaRPr>
          </a:p>
          <a:p>
            <a:pPr algn="just"/>
            <a:r>
              <a:rPr lang="pt-BR" sz="2800" b="1" dirty="0">
                <a:solidFill>
                  <a:srgbClr val="FF0000"/>
                </a:solidFill>
                <a:latin typeface="Arial" panose="020B0604020202020204" pitchFamily="34" charset="0"/>
                <a:cs typeface="Arial" panose="020B0604020202020204" pitchFamily="34" charset="0"/>
              </a:rPr>
              <a:t>Na aposentadoria por invalidez o salário-benefício será de 100% e é isento do Imposto de Renda. </a:t>
            </a:r>
          </a:p>
          <a:p>
            <a:pPr algn="just"/>
            <a:endParaRPr lang="pt-BR" dirty="0"/>
          </a:p>
        </p:txBody>
      </p:sp>
    </p:spTree>
    <p:extLst>
      <p:ext uri="{BB962C8B-B14F-4D97-AF65-F5344CB8AC3E}">
        <p14:creationId xmlns:p14="http://schemas.microsoft.com/office/powerpoint/2010/main" val="1327442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Quando o paciente deixa de receber o benefício do INSS?</a:t>
            </a:r>
          </a:p>
        </p:txBody>
      </p:sp>
      <p:sp>
        <p:nvSpPr>
          <p:cNvPr id="3" name="Espaço Reservado para Conteúdo 2"/>
          <p:cNvSpPr>
            <a:spLocks noGrp="1"/>
          </p:cNvSpPr>
          <p:nvPr>
            <p:ph idx="1"/>
          </p:nvPr>
        </p:nvSpPr>
        <p:spPr/>
        <p:txBody>
          <a:bodyPr>
            <a:noAutofit/>
          </a:bodyPr>
          <a:lstStyle/>
          <a:p>
            <a:pPr algn="just"/>
            <a:r>
              <a:rPr lang="pt-BR" sz="4000" dirty="0" smtClean="0">
                <a:latin typeface="Arial" panose="020B0604020202020204" pitchFamily="34" charset="0"/>
                <a:cs typeface="Arial" panose="020B0604020202020204" pitchFamily="34" charset="0"/>
              </a:rPr>
              <a:t>Quando </a:t>
            </a:r>
            <a:r>
              <a:rPr lang="pt-BR" sz="4000" dirty="0">
                <a:latin typeface="Arial" panose="020B0604020202020204" pitchFamily="34" charset="0"/>
                <a:cs typeface="Arial" panose="020B0604020202020204" pitchFamily="34" charset="0"/>
              </a:rPr>
              <a:t>recuperar sua capacidade laborativa e voltar ao trabalho</a:t>
            </a:r>
            <a:r>
              <a:rPr lang="pt-BR" sz="4000" dirty="0" smtClean="0">
                <a:latin typeface="Arial" panose="020B0604020202020204" pitchFamily="34" charset="0"/>
                <a:cs typeface="Arial" panose="020B0604020202020204" pitchFamily="34" charset="0"/>
              </a:rPr>
              <a:t>.</a:t>
            </a:r>
          </a:p>
          <a:p>
            <a:pPr algn="just"/>
            <a:r>
              <a:rPr lang="pt-BR" sz="4000" dirty="0" smtClean="0">
                <a:latin typeface="Arial" panose="020B0604020202020204" pitchFamily="34" charset="0"/>
                <a:cs typeface="Arial" panose="020B0604020202020204" pitchFamily="34" charset="0"/>
              </a:rPr>
              <a:t> </a:t>
            </a:r>
            <a:r>
              <a:rPr lang="pt-BR" sz="4000" dirty="0">
                <a:latin typeface="Arial" panose="020B0604020202020204" pitchFamily="34" charset="0"/>
                <a:cs typeface="Arial" panose="020B0604020202020204" pitchFamily="34" charset="0"/>
              </a:rPr>
              <a:t>Se o segurado deixar de comparecer à perícia obrigatória, depois </a:t>
            </a:r>
            <a:r>
              <a:rPr lang="pt-BR" sz="4000" dirty="0" smtClean="0">
                <a:latin typeface="Arial" panose="020B0604020202020204" pitchFamily="34" charset="0"/>
                <a:cs typeface="Arial" panose="020B0604020202020204" pitchFamily="34" charset="0"/>
              </a:rPr>
              <a:t>de concedida </a:t>
            </a:r>
            <a:r>
              <a:rPr lang="pt-BR" sz="4000" dirty="0">
                <a:latin typeface="Arial" panose="020B0604020202020204" pitchFamily="34" charset="0"/>
                <a:cs typeface="Arial" panose="020B0604020202020204" pitchFamily="34" charset="0"/>
              </a:rPr>
              <a:t>a aposentadoria por invalidez.</a:t>
            </a:r>
          </a:p>
        </p:txBody>
      </p:sp>
    </p:spTree>
    <p:extLst>
      <p:ext uri="{BB962C8B-B14F-4D97-AF65-F5344CB8AC3E}">
        <p14:creationId xmlns:p14="http://schemas.microsoft.com/office/powerpoint/2010/main" val="420565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2413" y="1001804"/>
            <a:ext cx="8761413" cy="706964"/>
          </a:xfrm>
        </p:spPr>
        <p:txBody>
          <a:bodyPr/>
          <a:lstStyle/>
          <a:p>
            <a:pPr algn="just"/>
            <a:r>
              <a:rPr lang="pt-BR" sz="4000" dirty="0">
                <a:latin typeface="Arial" panose="020B0604020202020204" pitchFamily="34" charset="0"/>
                <a:cs typeface="Arial" panose="020B0604020202020204" pitchFamily="34" charset="0"/>
              </a:rPr>
              <a:t>O aposentado por invalidez pode</a:t>
            </a:r>
            <a:br>
              <a:rPr lang="pt-BR" sz="4000" dirty="0">
                <a:latin typeface="Arial" panose="020B0604020202020204" pitchFamily="34" charset="0"/>
                <a:cs typeface="Arial" panose="020B0604020202020204" pitchFamily="34" charset="0"/>
              </a:rPr>
            </a:br>
            <a:r>
              <a:rPr lang="pt-BR" sz="4000" dirty="0">
                <a:latin typeface="Arial" panose="020B0604020202020204" pitchFamily="34" charset="0"/>
                <a:cs typeface="Arial" panose="020B0604020202020204" pitchFamily="34" charset="0"/>
              </a:rPr>
              <a:t>voltar ao trabalho?</a:t>
            </a:r>
          </a:p>
        </p:txBody>
      </p:sp>
      <p:sp>
        <p:nvSpPr>
          <p:cNvPr id="3" name="Espaço Reservado para Conteúdo 2"/>
          <p:cNvSpPr>
            <a:spLocks noGrp="1"/>
          </p:cNvSpPr>
          <p:nvPr>
            <p:ph idx="1"/>
          </p:nvPr>
        </p:nvSpPr>
        <p:spPr>
          <a:xfrm>
            <a:off x="1154954" y="2603500"/>
            <a:ext cx="9789711" cy="3416300"/>
          </a:xfrm>
        </p:spPr>
        <p:txBody>
          <a:bodyPr>
            <a:noAutofit/>
          </a:bodyPr>
          <a:lstStyle/>
          <a:p>
            <a:pPr algn="just"/>
            <a:r>
              <a:rPr lang="pt-BR" sz="3200" b="1" dirty="0">
                <a:solidFill>
                  <a:srgbClr val="FF0000"/>
                </a:solidFill>
                <a:latin typeface="Arial" panose="020B0604020202020204" pitchFamily="34" charset="0"/>
                <a:cs typeface="Arial" panose="020B0604020202020204" pitchFamily="34" charset="0"/>
              </a:rPr>
              <a:t>Sim. </a:t>
            </a:r>
            <a:r>
              <a:rPr lang="pt-BR" sz="3200" dirty="0">
                <a:latin typeface="Arial" panose="020B0604020202020204" pitchFamily="34" charset="0"/>
                <a:cs typeface="Arial" panose="020B0604020202020204" pitchFamily="34" charset="0"/>
              </a:rPr>
              <a:t>Se o aposentado voltar ao trabalho por </a:t>
            </a:r>
            <a:r>
              <a:rPr lang="pt-BR" sz="3200" b="1" dirty="0">
                <a:solidFill>
                  <a:srgbClr val="FF0000"/>
                </a:solidFill>
                <a:latin typeface="Arial" panose="020B0604020202020204" pitchFamily="34" charset="0"/>
                <a:cs typeface="Arial" panose="020B0604020202020204" pitchFamily="34" charset="0"/>
              </a:rPr>
              <a:t>iniciativa própria</a:t>
            </a:r>
            <a:r>
              <a:rPr lang="pt-BR" sz="3200" dirty="0">
                <a:latin typeface="Arial" panose="020B0604020202020204" pitchFamily="34" charset="0"/>
                <a:cs typeface="Arial" panose="020B0604020202020204" pitchFamily="34" charset="0"/>
              </a:rPr>
              <a:t>, terá a </a:t>
            </a:r>
            <a:r>
              <a:rPr lang="pt-BR" sz="3200" dirty="0" smtClean="0">
                <a:latin typeface="Arial" panose="020B0604020202020204" pitchFamily="34" charset="0"/>
                <a:cs typeface="Arial" panose="020B0604020202020204" pitchFamily="34" charset="0"/>
              </a:rPr>
              <a:t>sua aposentadoria </a:t>
            </a:r>
            <a:r>
              <a:rPr lang="pt-BR" sz="3200" b="1" dirty="0">
                <a:solidFill>
                  <a:srgbClr val="FF0000"/>
                </a:solidFill>
                <a:latin typeface="Arial" panose="020B0604020202020204" pitchFamily="34" charset="0"/>
                <a:cs typeface="Arial" panose="020B0604020202020204" pitchFamily="34" charset="0"/>
              </a:rPr>
              <a:t>automaticamente cessada</a:t>
            </a:r>
            <a:r>
              <a:rPr lang="pt-BR" sz="3200" dirty="0">
                <a:latin typeface="Arial" panose="020B0604020202020204" pitchFamily="34" charset="0"/>
                <a:cs typeface="Arial" panose="020B0604020202020204" pitchFamily="34" charset="0"/>
              </a:rPr>
              <a:t>, a partir da data do </a:t>
            </a:r>
            <a:r>
              <a:rPr lang="pt-BR" sz="3200" dirty="0" smtClean="0">
                <a:latin typeface="Arial" panose="020B0604020202020204" pitchFamily="34" charset="0"/>
                <a:cs typeface="Arial" panose="020B0604020202020204" pitchFamily="34" charset="0"/>
              </a:rPr>
              <a:t>retorno.</a:t>
            </a:r>
          </a:p>
          <a:p>
            <a:pPr algn="just"/>
            <a:r>
              <a:rPr lang="pt-BR" sz="3200" dirty="0" smtClean="0">
                <a:latin typeface="Arial" panose="020B0604020202020204" pitchFamily="34" charset="0"/>
                <a:cs typeface="Arial" panose="020B0604020202020204" pitchFamily="34" charset="0"/>
              </a:rPr>
              <a:t>Para </a:t>
            </a:r>
            <a:r>
              <a:rPr lang="pt-BR" sz="3200" dirty="0">
                <a:latin typeface="Arial" panose="020B0604020202020204" pitchFamily="34" charset="0"/>
                <a:cs typeface="Arial" panose="020B0604020202020204" pitchFamily="34" charset="0"/>
              </a:rPr>
              <a:t>retornar ao trabalho o aposentado por invalidez deverá </a:t>
            </a:r>
            <a:r>
              <a:rPr lang="pt-BR" sz="3200" dirty="0" smtClean="0">
                <a:latin typeface="Arial" panose="020B0604020202020204" pitchFamily="34" charset="0"/>
                <a:cs typeface="Arial" panose="020B0604020202020204" pitchFamily="34" charset="0"/>
              </a:rPr>
              <a:t>requerer nova </a:t>
            </a:r>
            <a:r>
              <a:rPr lang="pt-BR" sz="3200" dirty="0">
                <a:latin typeface="Arial" panose="020B0604020202020204" pitchFamily="34" charset="0"/>
                <a:cs typeface="Arial" panose="020B0604020202020204" pitchFamily="34" charset="0"/>
              </a:rPr>
              <a:t>avaliação médico-pericial.</a:t>
            </a:r>
          </a:p>
        </p:txBody>
      </p:sp>
    </p:spTree>
    <p:extLst>
      <p:ext uri="{BB962C8B-B14F-4D97-AF65-F5344CB8AC3E}">
        <p14:creationId xmlns:p14="http://schemas.microsoft.com/office/powerpoint/2010/main" val="1223893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154954" y="2194560"/>
            <a:ext cx="8825659" cy="3825239"/>
          </a:xfrm>
        </p:spPr>
        <p:txBody>
          <a:bodyPr>
            <a:noAutofit/>
          </a:bodyPr>
          <a:lstStyle/>
          <a:p>
            <a:pPr algn="just"/>
            <a:r>
              <a:rPr lang="pt-BR" sz="4400" dirty="0" smtClean="0">
                <a:latin typeface="Arial" panose="020B0604020202020204" pitchFamily="34" charset="0"/>
                <a:cs typeface="Arial" panose="020B0604020202020204" pitchFamily="34" charset="0"/>
              </a:rPr>
              <a:t>O </a:t>
            </a:r>
            <a:r>
              <a:rPr lang="pt-BR" sz="4400" dirty="0">
                <a:latin typeface="Arial" panose="020B0604020202020204" pitchFamily="34" charset="0"/>
                <a:cs typeface="Arial" panose="020B0604020202020204" pitchFamily="34" charset="0"/>
              </a:rPr>
              <a:t>Brasil tem avançado com relação aos benefícios legais </a:t>
            </a:r>
            <a:r>
              <a:rPr lang="pt-BR" sz="4400" dirty="0" smtClean="0">
                <a:latin typeface="Arial" panose="020B0604020202020204" pitchFamily="34" charset="0"/>
                <a:cs typeface="Arial" panose="020B0604020202020204" pitchFamily="34" charset="0"/>
              </a:rPr>
              <a:t>oferecidos aos </a:t>
            </a:r>
            <a:r>
              <a:rPr lang="pt-BR" sz="4400" dirty="0">
                <a:latin typeface="Arial" panose="020B0604020202020204" pitchFamily="34" charset="0"/>
                <a:cs typeface="Arial" panose="020B0604020202020204" pitchFamily="34" charset="0"/>
              </a:rPr>
              <a:t>portadores de neoplasias malignas, no entanto, </a:t>
            </a:r>
            <a:r>
              <a:rPr lang="pt-BR" sz="4400" dirty="0" smtClean="0">
                <a:latin typeface="Arial" panose="020B0604020202020204" pitchFamily="34" charset="0"/>
                <a:cs typeface="Arial" panose="020B0604020202020204" pitchFamily="34" charset="0"/>
              </a:rPr>
              <a:t>aprimoramentos </a:t>
            </a:r>
            <a:r>
              <a:rPr lang="pt-BR" sz="4400" dirty="0">
                <a:latin typeface="Arial" panose="020B0604020202020204" pitchFamily="34" charset="0"/>
                <a:cs typeface="Arial" panose="020B0604020202020204" pitchFamily="34" charset="0"/>
              </a:rPr>
              <a:t>estruturais são necessários.</a:t>
            </a:r>
          </a:p>
        </p:txBody>
      </p:sp>
    </p:spTree>
    <p:extLst>
      <p:ext uri="{BB962C8B-B14F-4D97-AF65-F5344CB8AC3E}">
        <p14:creationId xmlns:p14="http://schemas.microsoft.com/office/powerpoint/2010/main" val="32325858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154954" y="2603500"/>
            <a:ext cx="9874117" cy="3416300"/>
          </a:xfrm>
        </p:spPr>
        <p:txBody>
          <a:bodyPr>
            <a:noAutofit/>
          </a:bodyPr>
          <a:lstStyle/>
          <a:p>
            <a:pPr algn="just"/>
            <a:r>
              <a:rPr lang="pt-BR" sz="3600" dirty="0">
                <a:latin typeface="Arial" panose="020B0604020202020204" pitchFamily="34" charset="0"/>
                <a:cs typeface="Arial" panose="020B0604020202020204" pitchFamily="34" charset="0"/>
              </a:rPr>
              <a:t>Necessitando de assistência permanente de outra pessoa, o aposentado por invalidez poderá, a critério da perícia médica, ter o valor do benefício </a:t>
            </a:r>
            <a:r>
              <a:rPr lang="pt-BR" sz="3600" b="1" dirty="0">
                <a:solidFill>
                  <a:srgbClr val="FF0000"/>
                </a:solidFill>
                <a:latin typeface="Arial" panose="020B0604020202020204" pitchFamily="34" charset="0"/>
                <a:cs typeface="Arial" panose="020B0604020202020204" pitchFamily="34" charset="0"/>
              </a:rPr>
              <a:t>aumentado em 25% </a:t>
            </a:r>
            <a:r>
              <a:rPr lang="pt-BR" sz="3600" dirty="0">
                <a:latin typeface="Arial" panose="020B0604020202020204" pitchFamily="34" charset="0"/>
                <a:cs typeface="Arial" panose="020B0604020202020204" pitchFamily="34" charset="0"/>
              </a:rPr>
              <a:t>a partir da data de sua solicitação – </a:t>
            </a:r>
            <a:r>
              <a:rPr lang="pt-BR" sz="3600" b="1" dirty="0">
                <a:solidFill>
                  <a:srgbClr val="FF0000"/>
                </a:solidFill>
                <a:latin typeface="Arial" panose="020B0604020202020204" pitchFamily="34" charset="0"/>
                <a:cs typeface="Arial" panose="020B0604020202020204" pitchFamily="34" charset="0"/>
              </a:rPr>
              <a:t>mesmo que o valor atinja o limite máximo previsto em lei. </a:t>
            </a:r>
          </a:p>
        </p:txBody>
      </p:sp>
    </p:spTree>
    <p:extLst>
      <p:ext uri="{BB962C8B-B14F-4D97-AF65-F5344CB8AC3E}">
        <p14:creationId xmlns:p14="http://schemas.microsoft.com/office/powerpoint/2010/main" val="1301015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54954" y="973668"/>
            <a:ext cx="8761413" cy="706964"/>
          </a:xfrm>
        </p:spPr>
        <p:txBody>
          <a:bodyPr/>
          <a:lstStyle/>
          <a:p>
            <a:pPr algn="just"/>
            <a:r>
              <a:rPr lang="pt-BR" sz="4000" b="1" dirty="0" smtClean="0">
                <a:latin typeface="Arial" panose="020B0604020202020204" pitchFamily="34" charset="0"/>
                <a:cs typeface="Arial" panose="020B0604020202020204" pitchFamily="34" charset="0"/>
              </a:rPr>
              <a:t>ISENÇÃO DO IMPOSTO DE RENDA</a:t>
            </a:r>
            <a:endParaRPr lang="pt-BR" sz="4000"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379828" y="2356834"/>
            <a:ext cx="11043138" cy="3662966"/>
          </a:xfrm>
        </p:spPr>
        <p:txBody>
          <a:bodyPr>
            <a:noAutofit/>
          </a:bodyPr>
          <a:lstStyle/>
          <a:p>
            <a:pPr algn="just"/>
            <a:r>
              <a:rPr lang="pt-BR" sz="2400" b="1" dirty="0">
                <a:solidFill>
                  <a:srgbClr val="FF0000"/>
                </a:solidFill>
                <a:latin typeface="Arial" panose="020B0604020202020204" pitchFamily="34" charset="0"/>
                <a:cs typeface="Arial" panose="020B0604020202020204" pitchFamily="34" charset="0"/>
              </a:rPr>
              <a:t>O imposto sobre a renda é um imposto que incide sobre os rendimentos da pessoa física ou da pessoa jurídica, provenientes do trabalho assalariado e de outras atividades econômicas, empresariais e financeira</a:t>
            </a:r>
            <a:r>
              <a:rPr lang="pt-BR" sz="2400" dirty="0">
                <a:latin typeface="Arial" panose="020B0604020202020204" pitchFamily="34" charset="0"/>
                <a:cs typeface="Arial" panose="020B0604020202020204" pitchFamily="34" charset="0"/>
              </a:rPr>
              <a:t>. </a:t>
            </a:r>
            <a:endParaRPr lang="pt-BR" sz="2400" dirty="0" smtClean="0">
              <a:latin typeface="Arial" panose="020B0604020202020204" pitchFamily="34" charset="0"/>
              <a:cs typeface="Arial" panose="020B0604020202020204" pitchFamily="34" charset="0"/>
            </a:endParaRPr>
          </a:p>
          <a:p>
            <a:pPr algn="just"/>
            <a:r>
              <a:rPr lang="pt-BR" sz="2400" dirty="0" smtClean="0">
                <a:latin typeface="Arial" panose="020B0604020202020204" pitchFamily="34" charset="0"/>
                <a:cs typeface="Arial" panose="020B0604020202020204" pitchFamily="34" charset="0"/>
              </a:rPr>
              <a:t>O </a:t>
            </a:r>
            <a:r>
              <a:rPr lang="pt-BR" sz="2400" dirty="0">
                <a:latin typeface="Arial" panose="020B0604020202020204" pitchFamily="34" charset="0"/>
                <a:cs typeface="Arial" panose="020B0604020202020204" pitchFamily="34" charset="0"/>
              </a:rPr>
              <a:t>contribuinte é obrigado a deduzir um percentual de sua renda para o governo federal. </a:t>
            </a:r>
            <a:endParaRPr lang="pt-BR" sz="2400" dirty="0" smtClean="0">
              <a:latin typeface="Arial" panose="020B0604020202020204" pitchFamily="34" charset="0"/>
              <a:cs typeface="Arial" panose="020B0604020202020204" pitchFamily="34" charset="0"/>
            </a:endParaRPr>
          </a:p>
          <a:p>
            <a:pPr algn="just"/>
            <a:r>
              <a:rPr lang="pt-BR" sz="2400" b="1" dirty="0" smtClean="0">
                <a:solidFill>
                  <a:srgbClr val="FF0000"/>
                </a:solidFill>
                <a:latin typeface="Arial" panose="020B0604020202020204" pitchFamily="34" charset="0"/>
                <a:cs typeface="Arial" panose="020B0604020202020204" pitchFamily="34" charset="0"/>
              </a:rPr>
              <a:t>A </a:t>
            </a:r>
            <a:r>
              <a:rPr lang="pt-BR" sz="2400" b="1" dirty="0">
                <a:solidFill>
                  <a:srgbClr val="FF0000"/>
                </a:solidFill>
                <a:latin typeface="Arial" panose="020B0604020202020204" pitchFamily="34" charset="0"/>
                <a:cs typeface="Arial" panose="020B0604020202020204" pitchFamily="34" charset="0"/>
              </a:rPr>
              <a:t>apresentação dessa declaração é anual e obrigatória para as empresas e para todos os trabalhadores que possuem rendimento superior ao mínimo fixado pelo governo</a:t>
            </a:r>
            <a:r>
              <a:rPr lang="pt-BR" sz="2400" dirty="0">
                <a:solidFill>
                  <a:srgbClr val="FF0000"/>
                </a:solidFill>
                <a:latin typeface="Arial" panose="020B0604020202020204" pitchFamily="34" charset="0"/>
                <a:cs typeface="Arial" panose="020B0604020202020204" pitchFamily="34" charset="0"/>
              </a:rPr>
              <a:t>. </a:t>
            </a:r>
            <a:r>
              <a:rPr lang="pt-BR" sz="2400" dirty="0">
                <a:latin typeface="Arial" panose="020B0604020202020204" pitchFamily="34" charset="0"/>
                <a:cs typeface="Arial" panose="020B0604020202020204" pitchFamily="34" charset="0"/>
              </a:rPr>
              <a:t>Salvo exceções previstas em lei, o imposto incide, inclusive, sobre os rendimentos de aposentadoria, pensão e reforma.</a:t>
            </a:r>
          </a:p>
        </p:txBody>
      </p:sp>
    </p:spTree>
    <p:extLst>
      <p:ext uri="{BB962C8B-B14F-4D97-AF65-F5344CB8AC3E}">
        <p14:creationId xmlns:p14="http://schemas.microsoft.com/office/powerpoint/2010/main" val="3571653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1154954" y="2321169"/>
            <a:ext cx="9536492" cy="4135902"/>
          </a:xfrm>
        </p:spPr>
        <p:txBody>
          <a:bodyPr>
            <a:noAutofit/>
          </a:bodyPr>
          <a:lstStyle/>
          <a:p>
            <a:pPr algn="just"/>
            <a:r>
              <a:rPr lang="pt-BR" sz="2800" dirty="0">
                <a:latin typeface="Arial" panose="020B0604020202020204" pitchFamily="34" charset="0"/>
                <a:cs typeface="Arial" panose="020B0604020202020204" pitchFamily="34" charset="0"/>
              </a:rPr>
              <a:t>Os pacientes com neoplasia maligna (câncer) </a:t>
            </a:r>
            <a:r>
              <a:rPr lang="pt-BR" sz="2800" b="1" dirty="0">
                <a:solidFill>
                  <a:srgbClr val="FF0000"/>
                </a:solidFill>
                <a:latin typeface="Arial" panose="020B0604020202020204" pitchFamily="34" charset="0"/>
                <a:cs typeface="Arial" panose="020B0604020202020204" pitchFamily="34" charset="0"/>
              </a:rPr>
              <a:t>estão isentos do Imposto de Renda retido na fonte</a:t>
            </a:r>
            <a:r>
              <a:rPr lang="pt-BR" sz="2800" dirty="0">
                <a:latin typeface="Arial" panose="020B0604020202020204" pitchFamily="34" charset="0"/>
                <a:cs typeface="Arial" panose="020B0604020202020204" pitchFamily="34" charset="0"/>
              </a:rPr>
              <a:t> relativo aos rendimentos de aposentadoria, reforma e pensão, inclusive as complementações. </a:t>
            </a:r>
            <a:endParaRPr lang="pt-BR" sz="2800" dirty="0" smtClean="0">
              <a:latin typeface="Arial" panose="020B0604020202020204" pitchFamily="34" charset="0"/>
              <a:cs typeface="Arial" panose="020B0604020202020204" pitchFamily="34" charset="0"/>
            </a:endParaRPr>
          </a:p>
          <a:p>
            <a:pPr algn="just"/>
            <a:r>
              <a:rPr lang="pt-BR" sz="2800" dirty="0" smtClean="0">
                <a:latin typeface="Arial" panose="020B0604020202020204" pitchFamily="34" charset="0"/>
                <a:cs typeface="Arial" panose="020B0604020202020204" pitchFamily="34" charset="0"/>
              </a:rPr>
              <a:t>Mesmo </a:t>
            </a:r>
            <a:r>
              <a:rPr lang="pt-BR" sz="2800" dirty="0">
                <a:latin typeface="Arial" panose="020B0604020202020204" pitchFamily="34" charset="0"/>
                <a:cs typeface="Arial" panose="020B0604020202020204" pitchFamily="34" charset="0"/>
              </a:rPr>
              <a:t>os rendimentos de aposentadoria ou pensão recebidos acumuladamente não sofrem tributação, permanecendo isento o doente de câncer que os recebeu, </a:t>
            </a:r>
            <a:r>
              <a:rPr lang="pt-BR" sz="2800" b="1" dirty="0">
                <a:solidFill>
                  <a:srgbClr val="FF0000"/>
                </a:solidFill>
                <a:latin typeface="Arial" panose="020B0604020202020204" pitchFamily="34" charset="0"/>
                <a:cs typeface="Arial" panose="020B0604020202020204" pitchFamily="34" charset="0"/>
              </a:rPr>
              <a:t>de acordo com o previsto na Lei nº 7.713 de 22/12/1988, art. 6º, XIV.</a:t>
            </a:r>
          </a:p>
        </p:txBody>
      </p:sp>
    </p:spTree>
    <p:extLst>
      <p:ext uri="{BB962C8B-B14F-4D97-AF65-F5344CB8AC3E}">
        <p14:creationId xmlns:p14="http://schemas.microsoft.com/office/powerpoint/2010/main" val="4545186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676652" y="2250831"/>
            <a:ext cx="10422757" cy="4120662"/>
          </a:xfrm>
        </p:spPr>
        <p:txBody>
          <a:bodyPr>
            <a:noAutofit/>
          </a:bodyPr>
          <a:lstStyle/>
          <a:p>
            <a:pPr algn="just"/>
            <a:r>
              <a:rPr lang="pt-BR" sz="2800" dirty="0">
                <a:latin typeface="Arial" panose="020B0604020202020204" pitchFamily="34" charset="0"/>
                <a:cs typeface="Arial" panose="020B0604020202020204" pitchFamily="34" charset="0"/>
              </a:rPr>
              <a:t>Para obter o direito à isenção do imposto de renda, </a:t>
            </a:r>
            <a:r>
              <a:rPr lang="pt-BR" sz="2800" b="1" dirty="0">
                <a:solidFill>
                  <a:srgbClr val="FF0000"/>
                </a:solidFill>
                <a:latin typeface="Arial" panose="020B0604020202020204" pitchFamily="34" charset="0"/>
                <a:cs typeface="Arial" panose="020B0604020202020204" pitchFamily="34" charset="0"/>
              </a:rPr>
              <a:t>o paciente deve procurar o órgão que paga sua aposentadoria, pensão ou reforma (INSS, Prefeitura, Estado, etc.) </a:t>
            </a:r>
            <a:r>
              <a:rPr lang="pt-BR" sz="2800" dirty="0">
                <a:latin typeface="Arial" panose="020B0604020202020204" pitchFamily="34" charset="0"/>
                <a:cs typeface="Arial" panose="020B0604020202020204" pitchFamily="34" charset="0"/>
              </a:rPr>
              <a:t>munido de requerimento (conforme formulário disponível no site da Receita Federal). </a:t>
            </a:r>
            <a:endParaRPr lang="pt-BR" sz="2800" dirty="0" smtClean="0">
              <a:latin typeface="Arial" panose="020B0604020202020204" pitchFamily="34" charset="0"/>
              <a:cs typeface="Arial" panose="020B0604020202020204" pitchFamily="34" charset="0"/>
            </a:endParaRPr>
          </a:p>
          <a:p>
            <a:pPr algn="just"/>
            <a:r>
              <a:rPr lang="pt-BR" sz="2800" b="1" dirty="0" smtClean="0">
                <a:solidFill>
                  <a:srgbClr val="FF0000"/>
                </a:solidFill>
                <a:latin typeface="Arial" panose="020B0604020202020204" pitchFamily="34" charset="0"/>
                <a:cs typeface="Arial" panose="020B0604020202020204" pitchFamily="34" charset="0"/>
              </a:rPr>
              <a:t>A </a:t>
            </a:r>
            <a:r>
              <a:rPr lang="pt-BR" sz="2800" b="1" dirty="0">
                <a:solidFill>
                  <a:srgbClr val="FF0000"/>
                </a:solidFill>
                <a:latin typeface="Arial" panose="020B0604020202020204" pitchFamily="34" charset="0"/>
                <a:cs typeface="Arial" panose="020B0604020202020204" pitchFamily="34" charset="0"/>
              </a:rPr>
              <a:t>doença será comprovada por meio de laudo pericial</a:t>
            </a:r>
            <a:r>
              <a:rPr lang="pt-BR" sz="2800" dirty="0">
                <a:latin typeface="Arial" panose="020B0604020202020204" pitchFamily="34" charset="0"/>
                <a:cs typeface="Arial" panose="020B0604020202020204" pitchFamily="34" charset="0"/>
              </a:rPr>
              <a:t>, que é emitido por serviço médico oficial da União, dos estados, do DF e dos municípios. Se o portador de câncer for idoso e enfermo poderá solicitar atendimento domiciliar para obter o laudo comprobatório da doença.</a:t>
            </a:r>
          </a:p>
        </p:txBody>
      </p:sp>
    </p:spTree>
    <p:extLst>
      <p:ext uri="{BB962C8B-B14F-4D97-AF65-F5344CB8AC3E}">
        <p14:creationId xmlns:p14="http://schemas.microsoft.com/office/powerpoint/2010/main" val="6708768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1154954" y="2293034"/>
            <a:ext cx="10000726" cy="3726766"/>
          </a:xfrm>
        </p:spPr>
        <p:txBody>
          <a:bodyPr>
            <a:noAutofit/>
          </a:bodyPr>
          <a:lstStyle/>
          <a:p>
            <a:pPr algn="just"/>
            <a:r>
              <a:rPr lang="pt-BR" sz="3200" dirty="0">
                <a:latin typeface="Arial" panose="020B0604020202020204" pitchFamily="34" charset="0"/>
                <a:cs typeface="Arial" panose="020B0604020202020204" pitchFamily="34" charset="0"/>
              </a:rPr>
              <a:t>O paciente que atender os requisitos para isenção do Imposto de Renda pode requerer, junto à Receita Federal, </a:t>
            </a:r>
            <a:r>
              <a:rPr lang="pt-BR" sz="3200" b="1" dirty="0">
                <a:solidFill>
                  <a:srgbClr val="FF0000"/>
                </a:solidFill>
                <a:latin typeface="Arial" panose="020B0604020202020204" pitchFamily="34" charset="0"/>
                <a:cs typeface="Arial" panose="020B0604020202020204" pitchFamily="34" charset="0"/>
              </a:rPr>
              <a:t>a restituição dos valores descontados nos últimos cinco anos. </a:t>
            </a:r>
            <a:endParaRPr lang="pt-BR" sz="3200" b="1" dirty="0" smtClean="0">
              <a:solidFill>
                <a:srgbClr val="FF0000"/>
              </a:solidFill>
              <a:latin typeface="Arial" panose="020B0604020202020204" pitchFamily="34" charset="0"/>
              <a:cs typeface="Arial" panose="020B0604020202020204" pitchFamily="34" charset="0"/>
            </a:endParaRPr>
          </a:p>
          <a:p>
            <a:pPr algn="just"/>
            <a:r>
              <a:rPr lang="pt-BR" sz="3200" dirty="0" smtClean="0">
                <a:latin typeface="Arial" panose="020B0604020202020204" pitchFamily="34" charset="0"/>
                <a:cs typeface="Arial" panose="020B0604020202020204" pitchFamily="34" charset="0"/>
              </a:rPr>
              <a:t>Para </a:t>
            </a:r>
            <a:r>
              <a:rPr lang="pt-BR" sz="3200" dirty="0">
                <a:latin typeface="Arial" panose="020B0604020202020204" pitchFamily="34" charset="0"/>
                <a:cs typeface="Arial" panose="020B0604020202020204" pitchFamily="34" charset="0"/>
              </a:rPr>
              <a:t>receber a restituição o paciente deverá comprovar que, durante aquele período, preenchia os requisitos para obtenção do benefício.</a:t>
            </a:r>
          </a:p>
        </p:txBody>
      </p:sp>
    </p:spTree>
    <p:extLst>
      <p:ext uri="{BB962C8B-B14F-4D97-AF65-F5344CB8AC3E}">
        <p14:creationId xmlns:p14="http://schemas.microsoft.com/office/powerpoint/2010/main" val="52904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54954" y="973668"/>
            <a:ext cx="9803991" cy="1417840"/>
          </a:xfrm>
        </p:spPr>
        <p:txBody>
          <a:bodyPr/>
          <a:lstStyle/>
          <a:p>
            <a:pPr algn="just"/>
            <a:r>
              <a:rPr lang="pt-BR" b="1" dirty="0" smtClean="0"/>
              <a:t>ISENÇÃO DE </a:t>
            </a:r>
            <a:r>
              <a:rPr lang="pt-BR" b="1" dirty="0" smtClean="0"/>
              <a:t>IMPOSTOS </a:t>
            </a:r>
            <a:r>
              <a:rPr lang="pt-BR" b="1" dirty="0" smtClean="0"/>
              <a:t>PARA A AQUISIÇÃO </a:t>
            </a:r>
            <a:r>
              <a:rPr lang="pt-BR" b="1" dirty="0" smtClean="0"/>
              <a:t>DE VEÍCULOS ADAPTADOS.</a:t>
            </a:r>
            <a:r>
              <a:rPr lang="pt-BR" b="1" dirty="0" smtClean="0"/>
              <a:t/>
            </a:r>
            <a:br>
              <a:rPr lang="pt-BR" b="1" dirty="0" smtClean="0"/>
            </a:br>
            <a:endParaRPr lang="pt-BR" b="1" dirty="0"/>
          </a:p>
        </p:txBody>
      </p:sp>
      <p:sp>
        <p:nvSpPr>
          <p:cNvPr id="3" name="Espaço Reservado para Conteúdo 2"/>
          <p:cNvSpPr>
            <a:spLocks noGrp="1"/>
          </p:cNvSpPr>
          <p:nvPr>
            <p:ph idx="1"/>
          </p:nvPr>
        </p:nvSpPr>
        <p:spPr>
          <a:xfrm>
            <a:off x="1154954" y="2391507"/>
            <a:ext cx="10239877" cy="3970655"/>
          </a:xfrm>
        </p:spPr>
        <p:txBody>
          <a:bodyPr>
            <a:normAutofit fontScale="85000" lnSpcReduction="20000"/>
          </a:bodyPr>
          <a:lstStyle/>
          <a:p>
            <a:pPr algn="just"/>
            <a:r>
              <a:rPr lang="pt-BR" sz="3200" b="1" dirty="0" smtClean="0">
                <a:solidFill>
                  <a:srgbClr val="FF0000"/>
                </a:solidFill>
                <a:latin typeface="Arial" panose="020B0604020202020204" pitchFamily="34" charset="0"/>
                <a:cs typeface="Arial" panose="020B0604020202020204" pitchFamily="34" charset="0"/>
              </a:rPr>
              <a:t>O </a:t>
            </a:r>
            <a:r>
              <a:rPr lang="pt-BR" sz="3200" b="1" dirty="0">
                <a:solidFill>
                  <a:srgbClr val="FF0000"/>
                </a:solidFill>
                <a:latin typeface="Arial" panose="020B0604020202020204" pitchFamily="34" charset="0"/>
                <a:cs typeface="Arial" panose="020B0604020202020204" pitchFamily="34" charset="0"/>
              </a:rPr>
              <a:t>portador de neoplasia (câncer) que tem alguma sequela limitante da doença (invalidez) poderá adquirir um veículo adaptado com desconto de impostos. </a:t>
            </a:r>
            <a:endParaRPr lang="pt-BR" sz="3200" dirty="0">
              <a:latin typeface="Arial" panose="020B0604020202020204" pitchFamily="34" charset="0"/>
              <a:cs typeface="Arial" panose="020B0604020202020204" pitchFamily="34" charset="0"/>
            </a:endParaRPr>
          </a:p>
          <a:p>
            <a:pPr algn="just"/>
            <a:r>
              <a:rPr lang="pt-BR" sz="3200" dirty="0">
                <a:latin typeface="Arial" panose="020B0604020202020204" pitchFamily="34" charset="0"/>
                <a:cs typeface="Arial" panose="020B0604020202020204" pitchFamily="34" charset="0"/>
              </a:rPr>
              <a:t>É possível requerer isenção </a:t>
            </a:r>
            <a:r>
              <a:rPr lang="pt-BR" sz="3200" dirty="0" smtClean="0">
                <a:latin typeface="Arial" panose="020B0604020202020204" pitchFamily="34" charset="0"/>
                <a:cs typeface="Arial" panose="020B0604020202020204" pitchFamily="34" charset="0"/>
              </a:rPr>
              <a:t>de:</a:t>
            </a:r>
          </a:p>
          <a:p>
            <a:pPr algn="just"/>
            <a:r>
              <a:rPr lang="pt-BR" sz="3200" dirty="0" smtClean="0">
                <a:latin typeface="Arial" panose="020B0604020202020204" pitchFamily="34" charset="0"/>
                <a:cs typeface="Arial" panose="020B0604020202020204" pitchFamily="34" charset="0"/>
              </a:rPr>
              <a:t> IPI. </a:t>
            </a:r>
          </a:p>
          <a:p>
            <a:pPr algn="just"/>
            <a:r>
              <a:rPr lang="pt-BR" sz="3200" dirty="0" smtClean="0">
                <a:latin typeface="Arial" panose="020B0604020202020204" pitchFamily="34" charset="0"/>
                <a:cs typeface="Arial" panose="020B0604020202020204" pitchFamily="34" charset="0"/>
              </a:rPr>
              <a:t>ICMS.</a:t>
            </a:r>
          </a:p>
          <a:p>
            <a:pPr algn="just"/>
            <a:r>
              <a:rPr lang="pt-BR" sz="3200" dirty="0" smtClean="0">
                <a:latin typeface="Arial" panose="020B0604020202020204" pitchFamily="34" charset="0"/>
                <a:cs typeface="Arial" panose="020B0604020202020204" pitchFamily="34" charset="0"/>
              </a:rPr>
              <a:t>IPVA.</a:t>
            </a:r>
          </a:p>
          <a:p>
            <a:pPr algn="just"/>
            <a:r>
              <a:rPr lang="pt-BR" sz="3200" dirty="0" smtClean="0">
                <a:latin typeface="Arial" panose="020B0604020202020204" pitchFamily="34" charset="0"/>
                <a:cs typeface="Arial" panose="020B0604020202020204" pitchFamily="34" charset="0"/>
              </a:rPr>
              <a:t> </a:t>
            </a:r>
            <a:r>
              <a:rPr lang="pt-BR" sz="3200" dirty="0">
                <a:latin typeface="Arial" panose="020B0604020202020204" pitchFamily="34" charset="0"/>
                <a:cs typeface="Arial" panose="020B0604020202020204" pitchFamily="34" charset="0"/>
              </a:rPr>
              <a:t>IOF. </a:t>
            </a:r>
            <a:endParaRPr lang="pt-BR" sz="3200" dirty="0" smtClean="0">
              <a:latin typeface="Arial" panose="020B0604020202020204" pitchFamily="34" charset="0"/>
              <a:cs typeface="Arial" panose="020B0604020202020204" pitchFamily="34" charset="0"/>
            </a:endParaRPr>
          </a:p>
          <a:p>
            <a:pPr algn="just"/>
            <a:r>
              <a:rPr lang="pt-BR" sz="3200" dirty="0">
                <a:latin typeface="Arial" panose="020B0604020202020204" pitchFamily="34" charset="0"/>
                <a:cs typeface="Arial" panose="020B0604020202020204" pitchFamily="34" charset="0"/>
              </a:rPr>
              <a:t>D</a:t>
            </a:r>
            <a:r>
              <a:rPr lang="pt-BR" sz="3200" dirty="0" smtClean="0">
                <a:latin typeface="Arial" panose="020B0604020202020204" pitchFamily="34" charset="0"/>
                <a:cs typeface="Arial" panose="020B0604020202020204" pitchFamily="34" charset="0"/>
              </a:rPr>
              <a:t>ispensa </a:t>
            </a:r>
            <a:r>
              <a:rPr lang="pt-BR" sz="3200" dirty="0">
                <a:latin typeface="Arial" panose="020B0604020202020204" pitchFamily="34" charset="0"/>
                <a:cs typeface="Arial" panose="020B0604020202020204" pitchFamily="34" charset="0"/>
              </a:rPr>
              <a:t>do rodízio municipal de </a:t>
            </a:r>
            <a:r>
              <a:rPr lang="pt-BR" sz="3200" dirty="0" smtClean="0">
                <a:latin typeface="Arial" panose="020B0604020202020204" pitchFamily="34" charset="0"/>
                <a:cs typeface="Arial" panose="020B0604020202020204" pitchFamily="34" charset="0"/>
              </a:rPr>
              <a:t>veículos.</a:t>
            </a:r>
            <a:endParaRPr lang="pt-B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4444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87076" y="987735"/>
            <a:ext cx="8761413" cy="706964"/>
          </a:xfrm>
        </p:spPr>
        <p:txBody>
          <a:bodyPr/>
          <a:lstStyle/>
          <a:p>
            <a:pPr algn="just"/>
            <a:r>
              <a:rPr lang="pt-BR" b="1" dirty="0" smtClean="0"/>
              <a:t>IPI – IMPOSTO SOBRE PRODUTOS INDUSTRIALIZADOS </a:t>
            </a:r>
            <a:endParaRPr lang="pt-BR" b="1" dirty="0"/>
          </a:p>
        </p:txBody>
      </p:sp>
      <p:sp>
        <p:nvSpPr>
          <p:cNvPr id="3" name="Espaço Reservado para Conteúdo 2"/>
          <p:cNvSpPr>
            <a:spLocks noGrp="1"/>
          </p:cNvSpPr>
          <p:nvPr>
            <p:ph idx="1"/>
          </p:nvPr>
        </p:nvSpPr>
        <p:spPr/>
        <p:txBody>
          <a:bodyPr>
            <a:normAutofit/>
          </a:bodyPr>
          <a:lstStyle/>
          <a:p>
            <a:pPr algn="just"/>
            <a:r>
              <a:rPr lang="pt-BR" sz="4000" dirty="0">
                <a:latin typeface="Arial" panose="020B0604020202020204" pitchFamily="34" charset="0"/>
                <a:cs typeface="Arial" panose="020B0604020202020204" pitchFamily="34" charset="0"/>
              </a:rPr>
              <a:t>É um imposto federal que incide sobre </a:t>
            </a:r>
            <a:r>
              <a:rPr lang="pt-BR" sz="4000" b="1" dirty="0">
                <a:latin typeface="Arial" panose="020B0604020202020204" pitchFamily="34" charset="0"/>
                <a:cs typeface="Arial" panose="020B0604020202020204" pitchFamily="34" charset="0"/>
              </a:rPr>
              <a:t>produtos industrializados nacionais e estrangeiros e assim incide sobre a fabricação de veículos </a:t>
            </a:r>
            <a:r>
              <a:rPr lang="pt-BR" sz="4000" b="1" dirty="0" smtClean="0">
                <a:latin typeface="Arial" panose="020B0604020202020204" pitchFamily="34" charset="0"/>
                <a:cs typeface="Arial" panose="020B0604020202020204" pitchFamily="34" charset="0"/>
              </a:rPr>
              <a:t>automotores.</a:t>
            </a:r>
            <a:endParaRPr lang="pt-BR"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84506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1154954" y="2331076"/>
            <a:ext cx="8825659" cy="3688724"/>
          </a:xfrm>
        </p:spPr>
        <p:txBody>
          <a:bodyPr>
            <a:noAutofit/>
          </a:bodyPr>
          <a:lstStyle/>
          <a:p>
            <a:pPr algn="just"/>
            <a:r>
              <a:rPr lang="pt-BR" sz="3600" dirty="0">
                <a:latin typeface="Arial" panose="020B0604020202020204" pitchFamily="34" charset="0"/>
                <a:cs typeface="Arial" panose="020B0604020202020204" pitchFamily="34" charset="0"/>
              </a:rPr>
              <a:t>O paciente com câncer pode solicitar isenção de Imposto sobre Produtos Industrializados - IPI </a:t>
            </a:r>
            <a:r>
              <a:rPr lang="pt-BR" sz="3600" b="1" dirty="0">
                <a:solidFill>
                  <a:srgbClr val="FF0000"/>
                </a:solidFill>
                <a:latin typeface="Arial" panose="020B0604020202020204" pitchFamily="34" charset="0"/>
                <a:cs typeface="Arial" panose="020B0604020202020204" pitchFamily="34" charset="0"/>
              </a:rPr>
              <a:t>para aquisição de veículos quando apresenta deficiência física nos membros superiores ou inferiores, que o impeça de dirigir veículos comuns.</a:t>
            </a:r>
          </a:p>
        </p:txBody>
      </p:sp>
    </p:spTree>
    <p:extLst>
      <p:ext uri="{BB962C8B-B14F-4D97-AF65-F5344CB8AC3E}">
        <p14:creationId xmlns:p14="http://schemas.microsoft.com/office/powerpoint/2010/main" val="288221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1154954" y="2318197"/>
            <a:ext cx="9470116" cy="3580327"/>
          </a:xfrm>
        </p:spPr>
        <p:txBody>
          <a:bodyPr>
            <a:noAutofit/>
          </a:bodyPr>
          <a:lstStyle/>
          <a:p>
            <a:pPr algn="just"/>
            <a:r>
              <a:rPr lang="pt-BR" sz="3600" dirty="0">
                <a:latin typeface="Arial" panose="020B0604020202020204" pitchFamily="34" charset="0"/>
                <a:cs typeface="Arial" panose="020B0604020202020204" pitchFamily="34" charset="0"/>
              </a:rPr>
              <a:t>A partir de 2003, o benefício foi ampliado para pessoas com deficiência que não são condutoras, </a:t>
            </a:r>
            <a:r>
              <a:rPr lang="pt-BR" sz="3600" b="1" dirty="0">
                <a:solidFill>
                  <a:srgbClr val="FF0000"/>
                </a:solidFill>
                <a:latin typeface="Arial" panose="020B0604020202020204" pitchFamily="34" charset="0"/>
                <a:cs typeface="Arial" panose="020B0604020202020204" pitchFamily="34" charset="0"/>
              </a:rPr>
              <a:t>podendo adquirir o veículo por meio de seu representante legal. </a:t>
            </a:r>
            <a:r>
              <a:rPr lang="pt-BR" sz="3600" dirty="0">
                <a:latin typeface="Arial" panose="020B0604020202020204" pitchFamily="34" charset="0"/>
                <a:cs typeface="Arial" panose="020B0604020202020204" pitchFamily="34" charset="0"/>
              </a:rPr>
              <a:t>Até três motoristas podem ser autorizados a dirigir o veículo adquirido nessas condições. </a:t>
            </a:r>
            <a:endParaRPr lang="pt-B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16058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algn="just"/>
            <a:r>
              <a:rPr lang="pt-BR" sz="3600" dirty="0">
                <a:latin typeface="Arial" panose="020B0604020202020204" pitchFamily="34" charset="0"/>
                <a:cs typeface="Arial" panose="020B0604020202020204" pitchFamily="34" charset="0"/>
              </a:rPr>
              <a:t>O paciente deverá apresentar requerimento de isenção de IPI </a:t>
            </a:r>
            <a:r>
              <a:rPr lang="pt-BR" sz="3600" b="1" dirty="0">
                <a:latin typeface="Arial" panose="020B0604020202020204" pitchFamily="34" charset="0"/>
                <a:cs typeface="Arial" panose="020B0604020202020204" pitchFamily="34" charset="0"/>
              </a:rPr>
              <a:t>ao Delegado da Delegacia da Receita Federal (DRF) ou ao Delegado da Delegacia da Receita Federal de Administração Tributária (</a:t>
            </a:r>
            <a:r>
              <a:rPr lang="pt-BR" sz="3600" b="1" dirty="0" err="1">
                <a:latin typeface="Arial" panose="020B0604020202020204" pitchFamily="34" charset="0"/>
                <a:cs typeface="Arial" panose="020B0604020202020204" pitchFamily="34" charset="0"/>
              </a:rPr>
              <a:t>Derat</a:t>
            </a:r>
            <a:r>
              <a:rPr lang="pt-BR" sz="3600" b="1" dirty="0" smtClean="0">
                <a:latin typeface="Arial" panose="020B0604020202020204" pitchFamily="34" charset="0"/>
                <a:cs typeface="Arial" panose="020B0604020202020204" pitchFamily="34" charset="0"/>
              </a:rPr>
              <a:t>).</a:t>
            </a:r>
          </a:p>
          <a:p>
            <a:pPr marL="0" indent="0" algn="just">
              <a:buNone/>
            </a:pPr>
            <a:endParaRPr lang="pt-BR"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310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Autofit/>
          </a:bodyPr>
          <a:lstStyle/>
          <a:p>
            <a:pPr algn="just"/>
            <a:r>
              <a:rPr lang="pt-BR" sz="4800" dirty="0" smtClean="0">
                <a:latin typeface="Arial" panose="020B0604020202020204" pitchFamily="34" charset="0"/>
                <a:cs typeface="Arial" panose="020B0604020202020204" pitchFamily="34" charset="0"/>
              </a:rPr>
              <a:t>A </a:t>
            </a:r>
            <a:r>
              <a:rPr lang="pt-BR" sz="4800" dirty="0">
                <a:latin typeface="Arial" panose="020B0604020202020204" pitchFamily="34" charset="0"/>
                <a:cs typeface="Arial" panose="020B0604020202020204" pitchFamily="34" charset="0"/>
              </a:rPr>
              <a:t>saúde é </a:t>
            </a:r>
            <a:r>
              <a:rPr lang="pt-BR" sz="4800" b="1" dirty="0">
                <a:solidFill>
                  <a:srgbClr val="FF0000"/>
                </a:solidFill>
                <a:latin typeface="Arial" panose="020B0604020202020204" pitchFamily="34" charset="0"/>
                <a:cs typeface="Arial" panose="020B0604020202020204" pitchFamily="34" charset="0"/>
              </a:rPr>
              <a:t>direito</a:t>
            </a:r>
            <a:r>
              <a:rPr lang="pt-BR" sz="4800" dirty="0">
                <a:latin typeface="Arial" panose="020B0604020202020204" pitchFamily="34" charset="0"/>
                <a:cs typeface="Arial" panose="020B0604020202020204" pitchFamily="34" charset="0"/>
              </a:rPr>
              <a:t> de todos e </a:t>
            </a:r>
            <a:r>
              <a:rPr lang="pt-BR" sz="4800" b="1" dirty="0">
                <a:solidFill>
                  <a:srgbClr val="FF0000"/>
                </a:solidFill>
                <a:latin typeface="Arial" panose="020B0604020202020204" pitchFamily="34" charset="0"/>
                <a:cs typeface="Arial" panose="020B0604020202020204" pitchFamily="34" charset="0"/>
              </a:rPr>
              <a:t>dever</a:t>
            </a:r>
            <a:r>
              <a:rPr lang="pt-BR" sz="4800" dirty="0">
                <a:latin typeface="Arial" panose="020B0604020202020204" pitchFamily="34" charset="0"/>
                <a:cs typeface="Arial" panose="020B0604020202020204" pitchFamily="34" charset="0"/>
              </a:rPr>
              <a:t> do Estado, conforme o art. 196 da Constituição Federal de 1988.</a:t>
            </a:r>
          </a:p>
        </p:txBody>
      </p:sp>
    </p:spTree>
    <p:extLst>
      <p:ext uri="{BB962C8B-B14F-4D97-AF65-F5344CB8AC3E}">
        <p14:creationId xmlns:p14="http://schemas.microsoft.com/office/powerpoint/2010/main" val="19924854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54954" y="973668"/>
            <a:ext cx="8761413" cy="619605"/>
          </a:xfrm>
        </p:spPr>
        <p:txBody>
          <a:bodyPr/>
          <a:lstStyle/>
          <a:p>
            <a:pPr algn="just"/>
            <a:r>
              <a:rPr lang="pt-BR" b="1" dirty="0"/>
              <a:t>Concedida a autorização, qual o prazo para adquirir o veículo com isenção do IPI?</a:t>
            </a:r>
            <a:endParaRPr lang="pt-BR" dirty="0"/>
          </a:p>
        </p:txBody>
      </p:sp>
      <p:sp>
        <p:nvSpPr>
          <p:cNvPr id="3" name="Espaço Reservado para Conteúdo 2"/>
          <p:cNvSpPr>
            <a:spLocks noGrp="1"/>
          </p:cNvSpPr>
          <p:nvPr>
            <p:ph idx="1"/>
          </p:nvPr>
        </p:nvSpPr>
        <p:spPr>
          <a:xfrm>
            <a:off x="1154954" y="2603500"/>
            <a:ext cx="9720864" cy="3416300"/>
          </a:xfrm>
        </p:spPr>
        <p:txBody>
          <a:bodyPr>
            <a:normAutofit/>
          </a:bodyPr>
          <a:lstStyle/>
          <a:p>
            <a:pPr algn="just"/>
            <a:r>
              <a:rPr lang="pt-BR" sz="4000" dirty="0"/>
              <a:t>São 180 dias, contados a partir da emissão da carta de autorização. Passado esse prazo, será necessário que o interessado formule um novo pedido.</a:t>
            </a:r>
          </a:p>
        </p:txBody>
      </p:sp>
    </p:spTree>
    <p:extLst>
      <p:ext uri="{BB962C8B-B14F-4D97-AF65-F5344CB8AC3E}">
        <p14:creationId xmlns:p14="http://schemas.microsoft.com/office/powerpoint/2010/main" val="37613277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Autofit/>
          </a:bodyPr>
          <a:lstStyle/>
          <a:p>
            <a:pPr algn="just"/>
            <a:r>
              <a:rPr lang="pt-BR" sz="3200" b="1" dirty="0">
                <a:solidFill>
                  <a:srgbClr val="FF0000"/>
                </a:solidFill>
                <a:latin typeface="Arial" panose="020B0604020202020204" pitchFamily="34" charset="0"/>
                <a:cs typeface="Arial" panose="020B0604020202020204" pitchFamily="34" charset="0"/>
              </a:rPr>
              <a:t>A isenção só poderá ser usufruída uma vez a cada dois anos, sem limite para o número de aquisições.</a:t>
            </a:r>
            <a:r>
              <a:rPr lang="pt-BR" sz="3200" dirty="0">
                <a:latin typeface="Arial" panose="020B0604020202020204" pitchFamily="34" charset="0"/>
                <a:cs typeface="Arial" panose="020B0604020202020204" pitchFamily="34" charset="0"/>
              </a:rPr>
              <a:t> Somente com autorização do Delegado da Receita Federal, o paciente poderá trocar seu veículo em menos de dois anos. O imposto só não será devido se o veículo for vendido a outra pessoa com deficiência.</a:t>
            </a:r>
          </a:p>
        </p:txBody>
      </p:sp>
    </p:spTree>
    <p:extLst>
      <p:ext uri="{BB962C8B-B14F-4D97-AF65-F5344CB8AC3E}">
        <p14:creationId xmlns:p14="http://schemas.microsoft.com/office/powerpoint/2010/main" val="19760663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4800" dirty="0">
                <a:latin typeface="Arial" panose="020B0604020202020204" pitchFamily="34" charset="0"/>
                <a:cs typeface="Arial" panose="020B0604020202020204" pitchFamily="34" charset="0"/>
              </a:rPr>
              <a:t>Isenção de ICMS</a:t>
            </a:r>
          </a:p>
        </p:txBody>
      </p:sp>
      <p:sp>
        <p:nvSpPr>
          <p:cNvPr id="3" name="Espaço Reservado para Conteúdo 2"/>
          <p:cNvSpPr>
            <a:spLocks noGrp="1"/>
          </p:cNvSpPr>
          <p:nvPr>
            <p:ph idx="1"/>
          </p:nvPr>
        </p:nvSpPr>
        <p:spPr/>
        <p:txBody>
          <a:bodyPr>
            <a:normAutofit/>
          </a:bodyPr>
          <a:lstStyle/>
          <a:p>
            <a:pPr algn="just"/>
            <a:r>
              <a:rPr lang="pt-BR" sz="4000" dirty="0">
                <a:latin typeface="Arial" panose="020B0604020202020204" pitchFamily="34" charset="0"/>
                <a:cs typeface="Arial" panose="020B0604020202020204" pitchFamily="34" charset="0"/>
              </a:rPr>
              <a:t>ICMS (Imposto sobre Circulação de Mercadorias e sobre Prestação de Serviços) é um imposto estadual. </a:t>
            </a:r>
            <a:r>
              <a:rPr lang="pt-BR" sz="4000" b="1" dirty="0">
                <a:latin typeface="Arial" panose="020B0604020202020204" pitchFamily="34" charset="0"/>
                <a:cs typeface="Arial" panose="020B0604020202020204" pitchFamily="34" charset="0"/>
              </a:rPr>
              <a:t>Cada Estado possui legislação própria que o regulamenta.</a:t>
            </a:r>
          </a:p>
        </p:txBody>
      </p:sp>
    </p:spTree>
    <p:extLst>
      <p:ext uri="{BB962C8B-B14F-4D97-AF65-F5344CB8AC3E}">
        <p14:creationId xmlns:p14="http://schemas.microsoft.com/office/powerpoint/2010/main" val="7809957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pt-BR" b="1" dirty="0">
                <a:latin typeface="Arial" panose="020B0604020202020204" pitchFamily="34" charset="0"/>
                <a:cs typeface="Arial" panose="020B0604020202020204" pitchFamily="34" charset="0"/>
              </a:rPr>
              <a:t>Qual é o prazo mínimo exigido</a:t>
            </a:r>
            <a:br>
              <a:rPr lang="pt-BR" b="1" dirty="0">
                <a:latin typeface="Arial" panose="020B0604020202020204" pitchFamily="34" charset="0"/>
                <a:cs typeface="Arial" panose="020B0604020202020204" pitchFamily="34" charset="0"/>
              </a:rPr>
            </a:br>
            <a:r>
              <a:rPr lang="pt-BR" b="1" dirty="0">
                <a:latin typeface="Arial" panose="020B0604020202020204" pitchFamily="34" charset="0"/>
                <a:cs typeface="Arial" panose="020B0604020202020204" pitchFamily="34" charset="0"/>
              </a:rPr>
              <a:t>por lei para que o paciente possa</a:t>
            </a:r>
            <a:br>
              <a:rPr lang="pt-BR" b="1" dirty="0">
                <a:latin typeface="Arial" panose="020B0604020202020204" pitchFamily="34" charset="0"/>
                <a:cs typeface="Arial" panose="020B0604020202020204" pitchFamily="34" charset="0"/>
              </a:rPr>
            </a:br>
            <a:r>
              <a:rPr lang="pt-BR" b="1" dirty="0">
                <a:latin typeface="Arial" panose="020B0604020202020204" pitchFamily="34" charset="0"/>
                <a:cs typeface="Arial" panose="020B0604020202020204" pitchFamily="34" charset="0"/>
              </a:rPr>
              <a:t>trocar de veículo?</a:t>
            </a:r>
          </a:p>
        </p:txBody>
      </p:sp>
      <p:sp>
        <p:nvSpPr>
          <p:cNvPr id="3" name="Espaço Reservado para Conteúdo 2"/>
          <p:cNvSpPr>
            <a:spLocks noGrp="1"/>
          </p:cNvSpPr>
          <p:nvPr>
            <p:ph idx="1"/>
          </p:nvPr>
        </p:nvSpPr>
        <p:spPr>
          <a:xfrm>
            <a:off x="1154954" y="2603500"/>
            <a:ext cx="8825659" cy="3894282"/>
          </a:xfrm>
        </p:spPr>
        <p:txBody>
          <a:bodyPr>
            <a:normAutofit lnSpcReduction="10000"/>
          </a:bodyPr>
          <a:lstStyle/>
          <a:p>
            <a:endParaRPr lang="pt-BR" dirty="0">
              <a:latin typeface="Arial" panose="020B0604020202020204" pitchFamily="34" charset="0"/>
              <a:cs typeface="Arial" panose="020B0604020202020204" pitchFamily="34" charset="0"/>
            </a:endParaRPr>
          </a:p>
          <a:p>
            <a:pPr algn="just"/>
            <a:r>
              <a:rPr lang="pt-BR" sz="3200" b="1" dirty="0">
                <a:solidFill>
                  <a:srgbClr val="FF0000"/>
                </a:solidFill>
                <a:latin typeface="Arial" panose="020B0604020202020204" pitchFamily="34" charset="0"/>
                <a:cs typeface="Arial" panose="020B0604020202020204" pitchFamily="34" charset="0"/>
              </a:rPr>
              <a:t>É de três anos, contados a partir da emissão da nota fiscal, sob pena de recolhimento integral do tributo.</a:t>
            </a:r>
            <a:r>
              <a:rPr lang="pt-BR" sz="3200" dirty="0">
                <a:latin typeface="Arial" panose="020B0604020202020204" pitchFamily="34" charset="0"/>
                <a:cs typeface="Arial" panose="020B0604020202020204" pitchFamily="34" charset="0"/>
              </a:rPr>
              <a:t> </a:t>
            </a:r>
            <a:endParaRPr lang="pt-BR" sz="3200" dirty="0" smtClean="0">
              <a:latin typeface="Arial" panose="020B0604020202020204" pitchFamily="34" charset="0"/>
              <a:cs typeface="Arial" panose="020B0604020202020204" pitchFamily="34" charset="0"/>
            </a:endParaRPr>
          </a:p>
          <a:p>
            <a:pPr algn="just"/>
            <a:r>
              <a:rPr lang="pt-BR" sz="3200" dirty="0" smtClean="0">
                <a:latin typeface="Arial" panose="020B0604020202020204" pitchFamily="34" charset="0"/>
                <a:cs typeface="Arial" panose="020B0604020202020204" pitchFamily="34" charset="0"/>
              </a:rPr>
              <a:t>A </a:t>
            </a:r>
            <a:r>
              <a:rPr lang="pt-BR" sz="3200" dirty="0">
                <a:latin typeface="Arial" panose="020B0604020202020204" pitchFamily="34" charset="0"/>
                <a:cs typeface="Arial" panose="020B0604020202020204" pitchFamily="34" charset="0"/>
              </a:rPr>
              <a:t>troca do automóvel só poderá ocorrer antes desse prazo, </a:t>
            </a:r>
            <a:r>
              <a:rPr lang="pt-BR" sz="3200" b="1" dirty="0">
                <a:solidFill>
                  <a:srgbClr val="FF0000"/>
                </a:solidFill>
                <a:latin typeface="Arial" panose="020B0604020202020204" pitchFamily="34" charset="0"/>
                <a:cs typeface="Arial" panose="020B0604020202020204" pitchFamily="34" charset="0"/>
              </a:rPr>
              <a:t>se a venda for realizada para outra pessoa com deficiência ou se houver autorização do fisco estadual. </a:t>
            </a:r>
            <a:endParaRPr lang="pt-BR" sz="32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87769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t>ISENÇÃO DE IPVA</a:t>
            </a:r>
            <a:endParaRPr lang="pt-BR" b="1" dirty="0"/>
          </a:p>
        </p:txBody>
      </p:sp>
      <p:sp>
        <p:nvSpPr>
          <p:cNvPr id="3" name="Espaço Reservado para Conteúdo 2"/>
          <p:cNvSpPr>
            <a:spLocks noGrp="1"/>
          </p:cNvSpPr>
          <p:nvPr>
            <p:ph idx="1"/>
          </p:nvPr>
        </p:nvSpPr>
        <p:spPr>
          <a:xfrm>
            <a:off x="1154954" y="2133599"/>
            <a:ext cx="9374501" cy="4336473"/>
          </a:xfrm>
        </p:spPr>
        <p:txBody>
          <a:bodyPr>
            <a:normAutofit fontScale="85000" lnSpcReduction="20000"/>
          </a:bodyPr>
          <a:lstStyle/>
          <a:p>
            <a:endParaRPr lang="pt-BR" dirty="0"/>
          </a:p>
          <a:p>
            <a:pPr algn="just"/>
            <a:r>
              <a:rPr lang="pt-BR" sz="3600" dirty="0">
                <a:latin typeface="Arial" panose="020B0604020202020204" pitchFamily="34" charset="0"/>
                <a:cs typeface="Arial" panose="020B0604020202020204" pitchFamily="34" charset="0"/>
              </a:rPr>
              <a:t>É o Imposto sobre a Propriedade de Veículos Automotores. É um imposto estadual e assim como o ICMS. Portanto, cada Estado tem sua própria legislação. </a:t>
            </a:r>
            <a:endParaRPr lang="pt-BR" sz="3600" dirty="0" smtClean="0">
              <a:latin typeface="Arial" panose="020B0604020202020204" pitchFamily="34" charset="0"/>
              <a:cs typeface="Arial" panose="020B0604020202020204" pitchFamily="34" charset="0"/>
            </a:endParaRPr>
          </a:p>
          <a:p>
            <a:endParaRPr lang="pt-BR" sz="3600" dirty="0">
              <a:latin typeface="Arial" panose="020B0604020202020204" pitchFamily="34" charset="0"/>
              <a:cs typeface="Arial" panose="020B0604020202020204" pitchFamily="34" charset="0"/>
            </a:endParaRPr>
          </a:p>
          <a:p>
            <a:pPr algn="just"/>
            <a:r>
              <a:rPr lang="pt-BR" sz="3600" dirty="0">
                <a:latin typeface="Arial" panose="020B0604020202020204" pitchFamily="34" charset="0"/>
                <a:cs typeface="Arial" panose="020B0604020202020204" pitchFamily="34" charset="0"/>
              </a:rPr>
              <a:t>A primeira etapa para usufruir desse direito é a aquisição de carro adaptado para as necessidades do paciente com câncer que se encontra incapacitado de dirigir veículo comum. </a:t>
            </a:r>
            <a:endParaRPr lang="pt-B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72240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1154954" y="2272145"/>
            <a:ext cx="9859410" cy="4253345"/>
          </a:xfrm>
        </p:spPr>
        <p:txBody>
          <a:bodyPr>
            <a:normAutofit lnSpcReduction="10000"/>
          </a:bodyPr>
          <a:lstStyle/>
          <a:p>
            <a:endParaRPr lang="pt-BR" dirty="0"/>
          </a:p>
          <a:p>
            <a:pPr algn="just"/>
            <a:r>
              <a:rPr lang="pt-BR" sz="3600" dirty="0">
                <a:latin typeface="Arial" panose="020B0604020202020204" pitchFamily="34" charset="0"/>
                <a:cs typeface="Arial" panose="020B0604020202020204" pitchFamily="34" charset="0"/>
              </a:rPr>
              <a:t>O paciente que atender os requisitos para isenção do IPVA pode requerer, junto à Secretaria Estadual da Fazenda a restituição dos valores descontados nos últimos cinco anos. Para isso, ele deverá comprovar que, durante esse período, preenchia os requisitos para obtenção do benefício. </a:t>
            </a:r>
            <a:endParaRPr lang="pt-B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66120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t>ISENÇÃO DE IOF</a:t>
            </a:r>
            <a:endParaRPr lang="pt-BR" b="1" dirty="0"/>
          </a:p>
        </p:txBody>
      </p:sp>
      <p:sp>
        <p:nvSpPr>
          <p:cNvPr id="3" name="Espaço Reservado para Conteúdo 2"/>
          <p:cNvSpPr>
            <a:spLocks noGrp="1"/>
          </p:cNvSpPr>
          <p:nvPr>
            <p:ph idx="1"/>
          </p:nvPr>
        </p:nvSpPr>
        <p:spPr/>
        <p:txBody>
          <a:bodyPr>
            <a:normAutofit fontScale="92500" lnSpcReduction="10000"/>
          </a:bodyPr>
          <a:lstStyle/>
          <a:p>
            <a:endParaRPr lang="pt-BR" dirty="0"/>
          </a:p>
          <a:p>
            <a:pPr algn="just"/>
            <a:r>
              <a:rPr lang="pt-BR" sz="3200" dirty="0">
                <a:latin typeface="Arial" panose="020B0604020202020204" pitchFamily="34" charset="0"/>
                <a:cs typeface="Arial" panose="020B0604020202020204" pitchFamily="34" charset="0"/>
              </a:rPr>
              <a:t>É um imposto federal. O IOF incide operações de crédito, câmbio, seguro e sobre aquelas relativas a títulos e valores mobiliários. </a:t>
            </a:r>
            <a:endParaRPr lang="pt-BR" sz="3200" dirty="0" smtClean="0">
              <a:latin typeface="Arial" panose="020B0604020202020204" pitchFamily="34" charset="0"/>
              <a:cs typeface="Arial" panose="020B0604020202020204" pitchFamily="34" charset="0"/>
            </a:endParaRPr>
          </a:p>
          <a:p>
            <a:pPr marL="0" indent="0" algn="just">
              <a:buNone/>
            </a:pPr>
            <a:endParaRPr lang="pt-BR" sz="3200" dirty="0">
              <a:latin typeface="Arial" panose="020B0604020202020204" pitchFamily="34" charset="0"/>
              <a:cs typeface="Arial" panose="020B0604020202020204" pitchFamily="34" charset="0"/>
            </a:endParaRPr>
          </a:p>
          <a:p>
            <a:pPr algn="just"/>
            <a:r>
              <a:rPr lang="pt-BR" sz="3200" b="1" dirty="0">
                <a:solidFill>
                  <a:srgbClr val="FF0000"/>
                </a:solidFill>
                <a:latin typeface="Arial" panose="020B0604020202020204" pitchFamily="34" charset="0"/>
                <a:cs typeface="Arial" panose="020B0604020202020204" pitchFamily="34" charset="0"/>
              </a:rPr>
              <a:t>O IOF incide sobre o financiamento de um veículo automotor. </a:t>
            </a:r>
          </a:p>
        </p:txBody>
      </p:sp>
    </p:spTree>
    <p:extLst>
      <p:ext uri="{BB962C8B-B14F-4D97-AF65-F5344CB8AC3E}">
        <p14:creationId xmlns:p14="http://schemas.microsoft.com/office/powerpoint/2010/main" val="34921160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a:latin typeface="Arial" panose="020B0604020202020204" pitchFamily="34" charset="0"/>
                <a:cs typeface="Arial" panose="020B0604020202020204" pitchFamily="34" charset="0"/>
              </a:rPr>
              <a:t>Quitação</a:t>
            </a:r>
            <a:br>
              <a:rPr lang="pt-BR" b="1" dirty="0">
                <a:latin typeface="Arial" panose="020B0604020202020204" pitchFamily="34" charset="0"/>
                <a:cs typeface="Arial" panose="020B0604020202020204" pitchFamily="34" charset="0"/>
              </a:rPr>
            </a:br>
            <a:r>
              <a:rPr lang="pt-BR" b="1" dirty="0">
                <a:latin typeface="Arial" panose="020B0604020202020204" pitchFamily="34" charset="0"/>
                <a:cs typeface="Arial" panose="020B0604020202020204" pitchFamily="34" charset="0"/>
              </a:rPr>
              <a:t>do Financiamento</a:t>
            </a:r>
            <a:br>
              <a:rPr lang="pt-BR" b="1" dirty="0">
                <a:latin typeface="Arial" panose="020B0604020202020204" pitchFamily="34" charset="0"/>
                <a:cs typeface="Arial" panose="020B0604020202020204" pitchFamily="34" charset="0"/>
              </a:rPr>
            </a:br>
            <a:r>
              <a:rPr lang="pt-BR" b="1" dirty="0">
                <a:latin typeface="Arial" panose="020B0604020202020204" pitchFamily="34" charset="0"/>
                <a:cs typeface="Arial" panose="020B0604020202020204" pitchFamily="34" charset="0"/>
              </a:rPr>
              <a:t>da Casa Própria</a:t>
            </a:r>
          </a:p>
        </p:txBody>
      </p:sp>
      <p:sp>
        <p:nvSpPr>
          <p:cNvPr id="3" name="Espaço Reservado para Conteúdo 2"/>
          <p:cNvSpPr>
            <a:spLocks noGrp="1"/>
          </p:cNvSpPr>
          <p:nvPr>
            <p:ph idx="1"/>
          </p:nvPr>
        </p:nvSpPr>
        <p:spPr>
          <a:xfrm>
            <a:off x="1154954" y="2299855"/>
            <a:ext cx="9665446" cy="3719945"/>
          </a:xfrm>
        </p:spPr>
        <p:txBody>
          <a:bodyPr>
            <a:noAutofit/>
          </a:bodyPr>
          <a:lstStyle/>
          <a:p>
            <a:pPr algn="just"/>
            <a:r>
              <a:rPr lang="pt-BR" sz="3200" dirty="0">
                <a:latin typeface="Arial" panose="020B0604020202020204" pitchFamily="34" charset="0"/>
                <a:cs typeface="Arial" panose="020B0604020202020204" pitchFamily="34" charset="0"/>
              </a:rPr>
              <a:t>É possível a quitação do financiamento imobiliário pelo Sistema Financeiro de Habitação (SFH), considerando que o adquirente ao realizar o financiamento </a:t>
            </a:r>
            <a:r>
              <a:rPr lang="pt-BR" sz="3200" b="1" dirty="0">
                <a:solidFill>
                  <a:srgbClr val="FF0000"/>
                </a:solidFill>
                <a:latin typeface="Arial" panose="020B0604020202020204" pitchFamily="34" charset="0"/>
                <a:cs typeface="Arial" panose="020B0604020202020204" pitchFamily="34" charset="0"/>
              </a:rPr>
              <a:t>contrata um seguro obrigatório que garante a quitação do valor correspondente ao saldo devedor do financiamento, em caso de invalidez ou morte.</a:t>
            </a:r>
          </a:p>
        </p:txBody>
      </p:sp>
    </p:spTree>
    <p:extLst>
      <p:ext uri="{BB962C8B-B14F-4D97-AF65-F5344CB8AC3E}">
        <p14:creationId xmlns:p14="http://schemas.microsoft.com/office/powerpoint/2010/main" val="20708537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Arial" panose="020B0604020202020204" pitchFamily="34" charset="0"/>
                <a:cs typeface="Arial" panose="020B0604020202020204" pitchFamily="34" charset="0"/>
              </a:rPr>
              <a:t>COMO COMPROVAR?</a:t>
            </a:r>
            <a:endParaRPr lang="pt-BR"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p:txBody>
          <a:bodyPr>
            <a:normAutofit/>
          </a:bodyPr>
          <a:lstStyle/>
          <a:p>
            <a:pPr algn="just"/>
            <a:r>
              <a:rPr lang="pt-BR" sz="3600" dirty="0">
                <a:latin typeface="Arial" panose="020B0604020202020204" pitchFamily="34" charset="0"/>
                <a:cs typeface="Arial" panose="020B0604020202020204" pitchFamily="34" charset="0"/>
              </a:rPr>
              <a:t>Por meio de laudos, exames complementares e perícia médica. </a:t>
            </a:r>
            <a:r>
              <a:rPr lang="pt-BR" sz="3600" b="1" dirty="0">
                <a:latin typeface="Arial" panose="020B0604020202020204" pitchFamily="34" charset="0"/>
                <a:cs typeface="Arial" panose="020B0604020202020204" pitchFamily="34" charset="0"/>
              </a:rPr>
              <a:t>Na aposentadoria por invalidez a própria carta de concessão da aposentadoria serve como prova, para efeito de quitação do financiamento.</a:t>
            </a:r>
          </a:p>
        </p:txBody>
      </p:sp>
    </p:spTree>
    <p:extLst>
      <p:ext uri="{BB962C8B-B14F-4D97-AF65-F5344CB8AC3E}">
        <p14:creationId xmlns:p14="http://schemas.microsoft.com/office/powerpoint/2010/main" val="39747770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a:latin typeface="Arial" panose="020B0604020202020204" pitchFamily="34" charset="0"/>
                <a:cs typeface="Arial" panose="020B0604020202020204" pitchFamily="34" charset="0"/>
              </a:rPr>
              <a:t>Saque do Fundo</a:t>
            </a:r>
            <a:br>
              <a:rPr lang="pt-BR" b="1" dirty="0">
                <a:latin typeface="Arial" panose="020B0604020202020204" pitchFamily="34" charset="0"/>
                <a:cs typeface="Arial" panose="020B0604020202020204" pitchFamily="34" charset="0"/>
              </a:rPr>
            </a:br>
            <a:r>
              <a:rPr lang="pt-BR" b="1" dirty="0">
                <a:latin typeface="Arial" panose="020B0604020202020204" pitchFamily="34" charset="0"/>
                <a:cs typeface="Arial" panose="020B0604020202020204" pitchFamily="34" charset="0"/>
              </a:rPr>
              <a:t>de Garantia por Tempo</a:t>
            </a:r>
            <a:br>
              <a:rPr lang="pt-BR" b="1" dirty="0">
                <a:latin typeface="Arial" panose="020B0604020202020204" pitchFamily="34" charset="0"/>
                <a:cs typeface="Arial" panose="020B0604020202020204" pitchFamily="34" charset="0"/>
              </a:rPr>
            </a:br>
            <a:r>
              <a:rPr lang="pt-BR" b="1" dirty="0">
                <a:latin typeface="Arial" panose="020B0604020202020204" pitchFamily="34" charset="0"/>
                <a:cs typeface="Arial" panose="020B0604020202020204" pitchFamily="34" charset="0"/>
              </a:rPr>
              <a:t>de Serviço - FGTS</a:t>
            </a:r>
          </a:p>
        </p:txBody>
      </p:sp>
      <p:sp>
        <p:nvSpPr>
          <p:cNvPr id="3" name="Espaço Reservado para Conteúdo 2"/>
          <p:cNvSpPr>
            <a:spLocks noGrp="1"/>
          </p:cNvSpPr>
          <p:nvPr>
            <p:ph idx="1"/>
          </p:nvPr>
        </p:nvSpPr>
        <p:spPr>
          <a:xfrm>
            <a:off x="642336" y="2272146"/>
            <a:ext cx="10690682" cy="4038600"/>
          </a:xfrm>
        </p:spPr>
        <p:txBody>
          <a:bodyPr>
            <a:noAutofit/>
          </a:bodyPr>
          <a:lstStyle/>
          <a:p>
            <a:pPr algn="just"/>
            <a:r>
              <a:rPr lang="pt-BR" sz="2800" b="1" dirty="0">
                <a:solidFill>
                  <a:srgbClr val="FF0000"/>
                </a:solidFill>
                <a:latin typeface="Arial" panose="020B0604020202020204" pitchFamily="34" charset="0"/>
                <a:cs typeface="Arial" panose="020B0604020202020204" pitchFamily="34" charset="0"/>
              </a:rPr>
              <a:t>O FGTS pode ser retirado pelo trabalhador que tiver neoplasia maligna (câncer), </a:t>
            </a:r>
            <a:r>
              <a:rPr lang="pt-BR" sz="2800" dirty="0">
                <a:latin typeface="Arial" panose="020B0604020202020204" pitchFamily="34" charset="0"/>
                <a:cs typeface="Arial" panose="020B0604020202020204" pitchFamily="34" charset="0"/>
              </a:rPr>
              <a:t>AIDS ou que esteja em estágio terminal de outras doenças. </a:t>
            </a:r>
            <a:endParaRPr lang="pt-BR" sz="2800" dirty="0" smtClean="0">
              <a:latin typeface="Arial" panose="020B0604020202020204" pitchFamily="34" charset="0"/>
              <a:cs typeface="Arial" panose="020B0604020202020204" pitchFamily="34" charset="0"/>
            </a:endParaRPr>
          </a:p>
          <a:p>
            <a:pPr algn="just"/>
            <a:r>
              <a:rPr lang="pt-BR" sz="2800" b="1" dirty="0" smtClean="0">
                <a:solidFill>
                  <a:srgbClr val="FF0000"/>
                </a:solidFill>
                <a:latin typeface="Arial" panose="020B0604020202020204" pitchFamily="34" charset="0"/>
                <a:cs typeface="Arial" panose="020B0604020202020204" pitchFamily="34" charset="0"/>
              </a:rPr>
              <a:t>Também </a:t>
            </a:r>
            <a:r>
              <a:rPr lang="pt-BR" sz="2800" b="1" dirty="0">
                <a:solidFill>
                  <a:srgbClr val="FF0000"/>
                </a:solidFill>
                <a:latin typeface="Arial" panose="020B0604020202020204" pitchFamily="34" charset="0"/>
                <a:cs typeface="Arial" panose="020B0604020202020204" pitchFamily="34" charset="0"/>
              </a:rPr>
              <a:t>pode ser sacado pelo titular da conta que possuir dependentes – esposo(a), companheiro(a), pais, sogros, filho e irmão menor de 21 anos ou inválido – portadores daquelas doenças. </a:t>
            </a:r>
            <a:endParaRPr lang="pt-BR" sz="2800" b="1" dirty="0" smtClean="0">
              <a:solidFill>
                <a:srgbClr val="FF0000"/>
              </a:solidFill>
              <a:latin typeface="Arial" panose="020B0604020202020204" pitchFamily="34" charset="0"/>
              <a:cs typeface="Arial" panose="020B0604020202020204" pitchFamily="34" charset="0"/>
            </a:endParaRPr>
          </a:p>
          <a:p>
            <a:pPr algn="just"/>
            <a:r>
              <a:rPr lang="pt-BR" sz="2800" dirty="0" smtClean="0">
                <a:latin typeface="Arial" panose="020B0604020202020204" pitchFamily="34" charset="0"/>
                <a:cs typeface="Arial" panose="020B0604020202020204" pitchFamily="34" charset="0"/>
              </a:rPr>
              <a:t>O </a:t>
            </a:r>
            <a:r>
              <a:rPr lang="pt-BR" sz="2800" dirty="0">
                <a:latin typeface="Arial" panose="020B0604020202020204" pitchFamily="34" charset="0"/>
                <a:cs typeface="Arial" panose="020B0604020202020204" pitchFamily="34" charset="0"/>
              </a:rPr>
              <a:t>paciente deve levar os documentos exigidos a uma agência da Caixa Econômica Federal - CEF e dar entrada na solicitação de saque.</a:t>
            </a:r>
          </a:p>
        </p:txBody>
      </p:sp>
    </p:spTree>
    <p:extLst>
      <p:ext uri="{BB962C8B-B14F-4D97-AF65-F5344CB8AC3E}">
        <p14:creationId xmlns:p14="http://schemas.microsoft.com/office/powerpoint/2010/main" val="372153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t>CANCÊR DE MAMA </a:t>
            </a:r>
            <a:endParaRPr lang="pt-BR" b="1" dirty="0"/>
          </a:p>
        </p:txBody>
      </p:sp>
      <p:sp>
        <p:nvSpPr>
          <p:cNvPr id="3" name="Espaço Reservado para Conteúdo 2"/>
          <p:cNvSpPr>
            <a:spLocks noGrp="1"/>
          </p:cNvSpPr>
          <p:nvPr>
            <p:ph idx="1"/>
          </p:nvPr>
        </p:nvSpPr>
        <p:spPr/>
        <p:txBody>
          <a:bodyPr>
            <a:noAutofit/>
          </a:bodyPr>
          <a:lstStyle/>
          <a:p>
            <a:pPr algn="just"/>
            <a:r>
              <a:rPr lang="pt-BR" sz="3200" dirty="0">
                <a:latin typeface="Arial" panose="020B0604020202020204" pitchFamily="34" charset="0"/>
                <a:cs typeface="Arial" panose="020B0604020202020204" pitchFamily="34" charset="0"/>
              </a:rPr>
              <a:t>O câncer de mama é </a:t>
            </a:r>
            <a:r>
              <a:rPr lang="pt-BR" sz="3200" b="1" dirty="0">
                <a:solidFill>
                  <a:srgbClr val="FF0000"/>
                </a:solidFill>
                <a:latin typeface="Arial" panose="020B0604020202020204" pitchFamily="34" charset="0"/>
                <a:cs typeface="Arial" panose="020B0604020202020204" pitchFamily="34" charset="0"/>
              </a:rPr>
              <a:t>segundo tipo que mais acomete brasileiras</a:t>
            </a:r>
            <a:r>
              <a:rPr lang="pt-BR" sz="3200" dirty="0">
                <a:latin typeface="Arial" panose="020B0604020202020204" pitchFamily="34" charset="0"/>
                <a:cs typeface="Arial" panose="020B0604020202020204" pitchFamily="34" charset="0"/>
              </a:rPr>
              <a:t>, representando em torno de </a:t>
            </a:r>
            <a:r>
              <a:rPr lang="pt-BR" sz="3200" b="1" dirty="0">
                <a:solidFill>
                  <a:srgbClr val="FF0000"/>
                </a:solidFill>
                <a:latin typeface="Arial" panose="020B0604020202020204" pitchFamily="34" charset="0"/>
                <a:cs typeface="Arial" panose="020B0604020202020204" pitchFamily="34" charset="0"/>
              </a:rPr>
              <a:t>25% de todos os cânceres que afetam o sexo feminino. </a:t>
            </a:r>
            <a:r>
              <a:rPr lang="pt-BR" sz="3200" dirty="0">
                <a:latin typeface="Arial" panose="020B0604020202020204" pitchFamily="34" charset="0"/>
                <a:cs typeface="Arial" panose="020B0604020202020204" pitchFamily="34" charset="0"/>
              </a:rPr>
              <a:t>Para o Brasil, foram estimados 59.700 casos novos de câncer de mama em 2019, com risco estimado de 56 casos a cada 100 mil mulheres.</a:t>
            </a:r>
          </a:p>
        </p:txBody>
      </p:sp>
    </p:spTree>
    <p:extLst>
      <p:ext uri="{BB962C8B-B14F-4D97-AF65-F5344CB8AC3E}">
        <p14:creationId xmlns:p14="http://schemas.microsoft.com/office/powerpoint/2010/main" val="2271703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a:latin typeface="Arial" panose="020B0604020202020204" pitchFamily="34" charset="0"/>
                <a:cs typeface="Arial" panose="020B0604020202020204" pitchFamily="34" charset="0"/>
              </a:rPr>
              <a:t>Saque do PIS/PASEP</a:t>
            </a:r>
          </a:p>
        </p:txBody>
      </p:sp>
      <p:sp>
        <p:nvSpPr>
          <p:cNvPr id="3" name="Espaço Reservado para Conteúdo 2"/>
          <p:cNvSpPr>
            <a:spLocks noGrp="1"/>
          </p:cNvSpPr>
          <p:nvPr>
            <p:ph idx="1"/>
          </p:nvPr>
        </p:nvSpPr>
        <p:spPr>
          <a:xfrm>
            <a:off x="1154954" y="2299855"/>
            <a:ext cx="9610028" cy="4045527"/>
          </a:xfrm>
        </p:spPr>
        <p:txBody>
          <a:bodyPr>
            <a:noAutofit/>
          </a:bodyPr>
          <a:lstStyle/>
          <a:p>
            <a:pPr algn="just"/>
            <a:r>
              <a:rPr lang="pt-BR" sz="2800" dirty="0">
                <a:latin typeface="Arial" panose="020B0604020202020204" pitchFamily="34" charset="0"/>
                <a:cs typeface="Arial" panose="020B0604020202020204" pitchFamily="34" charset="0"/>
              </a:rPr>
              <a:t>O </a:t>
            </a:r>
            <a:r>
              <a:rPr lang="pt-BR" sz="2800" b="1" dirty="0">
                <a:latin typeface="Arial" panose="020B0604020202020204" pitchFamily="34" charset="0"/>
                <a:cs typeface="Arial" panose="020B0604020202020204" pitchFamily="34" charset="0"/>
              </a:rPr>
              <a:t>PIS - Programa de Integração Social </a:t>
            </a:r>
            <a:r>
              <a:rPr lang="pt-BR" sz="2800" dirty="0">
                <a:latin typeface="Arial" panose="020B0604020202020204" pitchFamily="34" charset="0"/>
                <a:cs typeface="Arial" panose="020B0604020202020204" pitchFamily="34" charset="0"/>
              </a:rPr>
              <a:t>– destina-se a promover a integração do empregado na vida e no desenvolvimento da empresa, mediante contribuição da empresa. </a:t>
            </a:r>
          </a:p>
          <a:p>
            <a:pPr algn="just"/>
            <a:r>
              <a:rPr lang="pt-BR" sz="2800" dirty="0">
                <a:latin typeface="Arial" panose="020B0604020202020204" pitchFamily="34" charset="0"/>
                <a:cs typeface="Arial" panose="020B0604020202020204" pitchFamily="34" charset="0"/>
              </a:rPr>
              <a:t>O </a:t>
            </a:r>
            <a:r>
              <a:rPr lang="pt-BR" sz="2800" b="1" dirty="0">
                <a:latin typeface="Arial" panose="020B0604020202020204" pitchFamily="34" charset="0"/>
                <a:cs typeface="Arial" panose="020B0604020202020204" pitchFamily="34" charset="0"/>
              </a:rPr>
              <a:t>PASEP - Programa de Formação do Patrimônio do Servidor Público </a:t>
            </a:r>
            <a:r>
              <a:rPr lang="pt-BR" sz="2800" dirty="0">
                <a:latin typeface="Arial" panose="020B0604020202020204" pitchFamily="34" charset="0"/>
                <a:cs typeface="Arial" panose="020B0604020202020204" pitchFamily="34" charset="0"/>
              </a:rPr>
              <a:t>– é constituído por depósitos mensais efetuados pela União, Estados, Distrito Federal, Municípios e suas autarquias, empresas públicas, sociedades de economia mista e fundações. </a:t>
            </a:r>
            <a:endParaRPr lang="pt-B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13773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1154954" y="2216727"/>
            <a:ext cx="9416064" cy="4239491"/>
          </a:xfrm>
        </p:spPr>
        <p:txBody>
          <a:bodyPr>
            <a:noAutofit/>
          </a:bodyPr>
          <a:lstStyle/>
          <a:p>
            <a:pPr algn="just"/>
            <a:r>
              <a:rPr lang="pt-BR" sz="2800" b="1" dirty="0">
                <a:solidFill>
                  <a:srgbClr val="FF0000"/>
                </a:solidFill>
                <a:latin typeface="Arial" panose="020B0604020202020204" pitchFamily="34" charset="0"/>
                <a:cs typeface="Arial" panose="020B0604020202020204" pitchFamily="34" charset="0"/>
              </a:rPr>
              <a:t>O PIS pode ser retirado na Caixa Econômica Federal </a:t>
            </a:r>
            <a:r>
              <a:rPr lang="pt-BR" sz="2800" dirty="0">
                <a:latin typeface="Arial" panose="020B0604020202020204" pitchFamily="34" charset="0"/>
                <a:cs typeface="Arial" panose="020B0604020202020204" pitchFamily="34" charset="0"/>
              </a:rPr>
              <a:t>e o </a:t>
            </a:r>
            <a:r>
              <a:rPr lang="pt-BR" sz="2800" b="1" dirty="0">
                <a:solidFill>
                  <a:srgbClr val="FF0000"/>
                </a:solidFill>
                <a:latin typeface="Arial" panose="020B0604020202020204" pitchFamily="34" charset="0"/>
                <a:cs typeface="Arial" panose="020B0604020202020204" pitchFamily="34" charset="0"/>
              </a:rPr>
              <a:t>PASEP pode ser retirado no Banco do Brasil</a:t>
            </a:r>
            <a:r>
              <a:rPr lang="pt-BR" sz="2800" dirty="0">
                <a:latin typeface="Arial" panose="020B0604020202020204" pitchFamily="34" charset="0"/>
                <a:cs typeface="Arial" panose="020B0604020202020204" pitchFamily="34" charset="0"/>
              </a:rPr>
              <a:t>, pelo </a:t>
            </a:r>
            <a:r>
              <a:rPr lang="pt-BR" sz="2800" b="1" dirty="0">
                <a:solidFill>
                  <a:srgbClr val="FF0000"/>
                </a:solidFill>
                <a:latin typeface="Arial" panose="020B0604020202020204" pitchFamily="34" charset="0"/>
                <a:cs typeface="Arial" panose="020B0604020202020204" pitchFamily="34" charset="0"/>
              </a:rPr>
              <a:t>trabalhador cadastrado no PIS/PASEP antes de 4 de outubro de 1988</a:t>
            </a:r>
            <a:r>
              <a:rPr lang="pt-BR" sz="2800" dirty="0">
                <a:latin typeface="Arial" panose="020B0604020202020204" pitchFamily="34" charset="0"/>
                <a:cs typeface="Arial" panose="020B0604020202020204" pitchFamily="34" charset="0"/>
              </a:rPr>
              <a:t>, nos seguintes casos: </a:t>
            </a:r>
          </a:p>
          <a:p>
            <a:pPr algn="just"/>
            <a:r>
              <a:rPr lang="pt-BR" sz="2800" b="1" dirty="0">
                <a:latin typeface="Arial" panose="020B0604020202020204" pitchFamily="34" charset="0"/>
                <a:cs typeface="Arial" panose="020B0604020202020204" pitchFamily="34" charset="0"/>
              </a:rPr>
              <a:t>• </a:t>
            </a:r>
            <a:r>
              <a:rPr lang="pt-BR" sz="2800" dirty="0">
                <a:latin typeface="Arial" panose="020B0604020202020204" pitchFamily="34" charset="0"/>
                <a:cs typeface="Arial" panose="020B0604020202020204" pitchFamily="34" charset="0"/>
              </a:rPr>
              <a:t>se tiver neoplasia maligna (câncer); </a:t>
            </a:r>
          </a:p>
          <a:p>
            <a:pPr algn="just"/>
            <a:r>
              <a:rPr lang="pt-BR" sz="2800" b="1" dirty="0">
                <a:latin typeface="Arial" panose="020B0604020202020204" pitchFamily="34" charset="0"/>
                <a:cs typeface="Arial" panose="020B0604020202020204" pitchFamily="34" charset="0"/>
              </a:rPr>
              <a:t>• </a:t>
            </a:r>
            <a:r>
              <a:rPr lang="pt-BR" sz="2800" dirty="0">
                <a:latin typeface="Arial" panose="020B0604020202020204" pitchFamily="34" charset="0"/>
                <a:cs typeface="Arial" panose="020B0604020202020204" pitchFamily="34" charset="0"/>
              </a:rPr>
              <a:t>se possuir dependente portador de câncer que ainda não tenha efetuado o saque dos seus saldos.</a:t>
            </a:r>
            <a:endParaRPr lang="pt-B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67476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a:t>Isenção de Imposto Predial</a:t>
            </a:r>
            <a:br>
              <a:rPr lang="pt-BR" b="1" dirty="0"/>
            </a:br>
            <a:r>
              <a:rPr lang="pt-BR" b="1" dirty="0"/>
              <a:t>e Territorial Urbano - IPTU</a:t>
            </a:r>
          </a:p>
        </p:txBody>
      </p:sp>
      <p:sp>
        <p:nvSpPr>
          <p:cNvPr id="3" name="Espaço Reservado para Conteúdo 2"/>
          <p:cNvSpPr>
            <a:spLocks noGrp="1"/>
          </p:cNvSpPr>
          <p:nvPr>
            <p:ph idx="1"/>
          </p:nvPr>
        </p:nvSpPr>
        <p:spPr>
          <a:xfrm>
            <a:off x="1154954" y="2603500"/>
            <a:ext cx="8825659" cy="4157518"/>
          </a:xfrm>
        </p:spPr>
        <p:txBody>
          <a:bodyPr>
            <a:normAutofit/>
          </a:bodyPr>
          <a:lstStyle/>
          <a:p>
            <a:pPr algn="just"/>
            <a:r>
              <a:rPr lang="pt-BR" sz="3600" dirty="0">
                <a:latin typeface="Arial" panose="020B0604020202020204" pitchFamily="34" charset="0"/>
                <a:cs typeface="Arial" panose="020B0604020202020204" pitchFamily="34" charset="0"/>
              </a:rPr>
              <a:t>É um imposto cuja incidência ocorre sobre a propriedade urbana. Tem como fato gerador a propriedade, domínio ou posse de imóvel localizado em área urbana. Cada município possui legislação específica. </a:t>
            </a:r>
            <a:endParaRPr lang="pt-B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9449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a:latin typeface="Arial" panose="020B0604020202020204" pitchFamily="34" charset="0"/>
                <a:cs typeface="Arial" panose="020B0604020202020204" pitchFamily="34" charset="0"/>
              </a:rPr>
              <a:t>Projeto de Lei nº 8955/2019</a:t>
            </a:r>
            <a:r>
              <a:rPr lang="pt-BR" b="1" dirty="0"/>
              <a:t/>
            </a:r>
            <a:br>
              <a:rPr lang="pt-BR" b="1" dirty="0"/>
            </a:br>
            <a:endParaRPr lang="pt-BR" dirty="0"/>
          </a:p>
        </p:txBody>
      </p:sp>
      <p:sp>
        <p:nvSpPr>
          <p:cNvPr id="3" name="Espaço Reservado para Conteúdo 2"/>
          <p:cNvSpPr>
            <a:spLocks noGrp="1"/>
          </p:cNvSpPr>
          <p:nvPr>
            <p:ph idx="1"/>
          </p:nvPr>
        </p:nvSpPr>
        <p:spPr>
          <a:xfrm>
            <a:off x="1154954" y="2603499"/>
            <a:ext cx="9720864" cy="3963555"/>
          </a:xfrm>
        </p:spPr>
        <p:txBody>
          <a:bodyPr>
            <a:normAutofit/>
          </a:bodyPr>
          <a:lstStyle/>
          <a:p>
            <a:pPr algn="just"/>
            <a:r>
              <a:rPr lang="pt-BR" sz="4000" dirty="0" smtClean="0">
                <a:latin typeface="Arial" panose="020B0604020202020204" pitchFamily="34" charset="0"/>
                <a:cs typeface="Arial" panose="020B0604020202020204" pitchFamily="34" charset="0"/>
              </a:rPr>
              <a:t>Concede </a:t>
            </a:r>
            <a:r>
              <a:rPr lang="pt-BR" sz="4000" dirty="0">
                <a:latin typeface="Arial" panose="020B0604020202020204" pitchFamily="34" charset="0"/>
                <a:cs typeface="Arial" panose="020B0604020202020204" pitchFamily="34" charset="0"/>
              </a:rPr>
              <a:t>isenção do pagamento do Imposto Predial e Territorial Urbano (IPTU) ao imóvel    habitado por portador de doença grave e dá outras providências</a:t>
            </a:r>
            <a:r>
              <a:rPr lang="pt-BR" sz="4000" dirty="0" smtClean="0">
                <a:latin typeface="Arial" panose="020B0604020202020204" pitchFamily="34" charset="0"/>
                <a:cs typeface="Arial" panose="020B0604020202020204" pitchFamily="34" charset="0"/>
              </a:rPr>
              <a:t>.</a:t>
            </a:r>
          </a:p>
          <a:p>
            <a:pPr marL="0" indent="0" algn="just">
              <a:buNone/>
            </a:pPr>
            <a:endParaRPr lang="pt-BR" sz="4000" dirty="0">
              <a:latin typeface="Arial" panose="020B0604020202020204" pitchFamily="34" charset="0"/>
              <a:cs typeface="Arial" panose="020B0604020202020204" pitchFamily="34" charset="0"/>
            </a:endParaRPr>
          </a:p>
          <a:p>
            <a:endParaRPr lang="pt-BR" dirty="0"/>
          </a:p>
        </p:txBody>
      </p:sp>
    </p:spTree>
    <p:extLst>
      <p:ext uri="{BB962C8B-B14F-4D97-AF65-F5344CB8AC3E}">
        <p14:creationId xmlns:p14="http://schemas.microsoft.com/office/powerpoint/2010/main" val="36462119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a:latin typeface="Arial" panose="020B0604020202020204" pitchFamily="34" charset="0"/>
                <a:cs typeface="Arial" panose="020B0604020202020204" pitchFamily="34" charset="0"/>
              </a:rPr>
              <a:t>Lei dos 60 Dias -</a:t>
            </a:r>
            <a:br>
              <a:rPr lang="pt-BR" b="1" dirty="0">
                <a:latin typeface="Arial" panose="020B0604020202020204" pitchFamily="34" charset="0"/>
                <a:cs typeface="Arial" panose="020B0604020202020204" pitchFamily="34" charset="0"/>
              </a:rPr>
            </a:br>
            <a:r>
              <a:rPr lang="pt-BR" b="1" dirty="0">
                <a:latin typeface="Arial" panose="020B0604020202020204" pitchFamily="34" charset="0"/>
                <a:cs typeface="Arial" panose="020B0604020202020204" pitchFamily="34" charset="0"/>
              </a:rPr>
              <a:t>Lei n°12.732 de 23/11/2013</a:t>
            </a:r>
          </a:p>
        </p:txBody>
      </p:sp>
      <p:sp>
        <p:nvSpPr>
          <p:cNvPr id="3" name="Espaço Reservado para Conteúdo 2"/>
          <p:cNvSpPr>
            <a:spLocks noGrp="1"/>
          </p:cNvSpPr>
          <p:nvPr>
            <p:ph idx="1"/>
          </p:nvPr>
        </p:nvSpPr>
        <p:spPr>
          <a:xfrm>
            <a:off x="1154954" y="2603500"/>
            <a:ext cx="9554610" cy="3755736"/>
          </a:xfrm>
        </p:spPr>
        <p:txBody>
          <a:bodyPr>
            <a:normAutofit lnSpcReduction="10000"/>
          </a:bodyPr>
          <a:lstStyle/>
          <a:p>
            <a:endParaRPr lang="pt-BR" dirty="0"/>
          </a:p>
          <a:p>
            <a:pPr algn="just"/>
            <a:r>
              <a:rPr lang="pt-BR" sz="2800" dirty="0">
                <a:latin typeface="Arial" panose="020B0604020202020204" pitchFamily="34" charset="0"/>
                <a:cs typeface="Arial" panose="020B0604020202020204" pitchFamily="34" charset="0"/>
              </a:rPr>
              <a:t>A lei assegura a pacientes com diagnóstico de câncer o </a:t>
            </a:r>
            <a:r>
              <a:rPr lang="pt-BR" sz="2800" b="1" dirty="0">
                <a:solidFill>
                  <a:srgbClr val="FF0000"/>
                </a:solidFill>
                <a:latin typeface="Arial" panose="020B0604020202020204" pitchFamily="34" charset="0"/>
                <a:cs typeface="Arial" panose="020B0604020202020204" pitchFamily="34" charset="0"/>
              </a:rPr>
              <a:t>início do tratamento em até 60 dias</a:t>
            </a:r>
            <a:r>
              <a:rPr lang="pt-BR" sz="2800" b="1" dirty="0">
                <a:latin typeface="Arial" panose="020B0604020202020204" pitchFamily="34" charset="0"/>
                <a:cs typeface="Arial" panose="020B0604020202020204" pitchFamily="34" charset="0"/>
              </a:rPr>
              <a:t>. </a:t>
            </a:r>
            <a:r>
              <a:rPr lang="pt-BR" sz="2800" dirty="0">
                <a:latin typeface="Arial" panose="020B0604020202020204" pitchFamily="34" charset="0"/>
                <a:cs typeface="Arial" panose="020B0604020202020204" pitchFamily="34" charset="0"/>
              </a:rPr>
              <a:t>O prazo máximo vale para que o paciente passe por uma cirurgia ou inicie sessões de quimioterapia ou radioterapia, conforme prescrição médica. </a:t>
            </a:r>
          </a:p>
          <a:p>
            <a:pPr algn="just"/>
            <a:r>
              <a:rPr lang="pt-BR" sz="2800" b="1" dirty="0">
                <a:latin typeface="Arial" panose="020B0604020202020204" pitchFamily="34" charset="0"/>
                <a:cs typeface="Arial" panose="020B0604020202020204" pitchFamily="34" charset="0"/>
              </a:rPr>
              <a:t>O tempo começa a ser contado a partir do diagnóstico da neoplasia maligna, firmado em laudo patológico. </a:t>
            </a:r>
            <a:endParaRPr lang="pt-B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90479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latin typeface="Arial" panose="020B0604020202020204" pitchFamily="34" charset="0"/>
                <a:cs typeface="Arial" panose="020B0604020202020204" pitchFamily="34" charset="0"/>
              </a:rPr>
              <a:t>DIREITO AOS MEDICAMENTOS</a:t>
            </a:r>
            <a:endParaRPr lang="pt-BR"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1154954" y="2216726"/>
            <a:ext cx="10205773" cy="4890655"/>
          </a:xfrm>
        </p:spPr>
        <p:txBody>
          <a:bodyPr>
            <a:normAutofit fontScale="92500" lnSpcReduction="20000"/>
          </a:bodyPr>
          <a:lstStyle/>
          <a:p>
            <a:endParaRPr lang="pt-BR" dirty="0"/>
          </a:p>
          <a:p>
            <a:pPr algn="just"/>
            <a:r>
              <a:rPr lang="pt-BR" sz="2800" dirty="0">
                <a:latin typeface="Arial" panose="020B0604020202020204" pitchFamily="34" charset="0"/>
                <a:cs typeface="Arial" panose="020B0604020202020204" pitchFamily="34" charset="0"/>
              </a:rPr>
              <a:t>A Constituição Federal no art. 196 preconiza o direito à saúde de forma integral e igualitária, que deve ser garantido mediante políticas sociais e econômicas que visem reduzir o risco da doença. </a:t>
            </a:r>
          </a:p>
          <a:p>
            <a:pPr algn="just"/>
            <a:r>
              <a:rPr lang="pt-BR" sz="2800" b="1" dirty="0">
                <a:solidFill>
                  <a:srgbClr val="FF0000"/>
                </a:solidFill>
                <a:latin typeface="Arial" panose="020B0604020202020204" pitchFamily="34" charset="0"/>
                <a:cs typeface="Arial" panose="020B0604020202020204" pitchFamily="34" charset="0"/>
              </a:rPr>
              <a:t>O acesso a medicamentos de alto custo é garantido por um programa do Ministério da Saúde. Os remédios fornecidos geralmente são de uso contínuo e utilizados em nível ambulatorial no tratamento de doenças crônicas e raras. </a:t>
            </a:r>
          </a:p>
          <a:p>
            <a:pPr algn="just"/>
            <a:r>
              <a:rPr lang="pt-BR" sz="2800" dirty="0">
                <a:latin typeface="Arial" panose="020B0604020202020204" pitchFamily="34" charset="0"/>
                <a:cs typeface="Arial" panose="020B0604020202020204" pitchFamily="34" charset="0"/>
              </a:rPr>
              <a:t>Ainda de acordo com as novas regras, a operadora não poderá limitar a quantidade de medicamentos usada pelo paciente. Ele terá direito ao volume prescrito pelo médico, enquanto durar o </a:t>
            </a:r>
            <a:r>
              <a:rPr lang="pt-BR" sz="2800" dirty="0" smtClean="0">
                <a:latin typeface="Arial" panose="020B0604020202020204" pitchFamily="34" charset="0"/>
                <a:cs typeface="Arial" panose="020B0604020202020204" pitchFamily="34" charset="0"/>
              </a:rPr>
              <a:t>tratamento.</a:t>
            </a:r>
            <a:endParaRPr lang="pt-B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0722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66670" y="1262130"/>
            <a:ext cx="10650829" cy="5434091"/>
          </a:xfrm>
        </p:spPr>
        <p:txBody>
          <a:bodyPr>
            <a:normAutofit/>
          </a:bodyPr>
          <a:lstStyle/>
          <a:p>
            <a:endParaRPr lang="pt-BR" sz="2000" dirty="0" smtClean="0">
              <a:latin typeface="Arial" panose="020B0604020202020204" pitchFamily="34" charset="0"/>
              <a:cs typeface="Arial" panose="020B0604020202020204" pitchFamily="34" charset="0"/>
            </a:endParaRPr>
          </a:p>
          <a:p>
            <a:endParaRPr lang="pt-BR" sz="2000" dirty="0">
              <a:latin typeface="Arial" panose="020B0604020202020204" pitchFamily="34" charset="0"/>
              <a:cs typeface="Arial" panose="020B0604020202020204" pitchFamily="34" charset="0"/>
            </a:endParaRPr>
          </a:p>
          <a:p>
            <a:pPr marL="0" indent="0" algn="just">
              <a:buNone/>
            </a:pPr>
            <a:endParaRPr lang="pt-BR" sz="2400" b="1" dirty="0" smtClean="0">
              <a:latin typeface="Arial" panose="020B0604020202020204" pitchFamily="34" charset="0"/>
              <a:cs typeface="Arial" panose="020B0604020202020204" pitchFamily="34" charset="0"/>
            </a:endParaRPr>
          </a:p>
          <a:p>
            <a:pPr algn="just"/>
            <a:r>
              <a:rPr lang="pt-BR" sz="2400" b="1" dirty="0" smtClean="0">
                <a:latin typeface="Arial" panose="020B0604020202020204" pitchFamily="34" charset="0"/>
                <a:cs typeface="Arial" panose="020B0604020202020204" pitchFamily="34" charset="0"/>
              </a:rPr>
              <a:t>Acesso </a:t>
            </a:r>
            <a:r>
              <a:rPr lang="pt-BR" sz="2400" b="1" dirty="0">
                <a:latin typeface="Arial" panose="020B0604020202020204" pitchFamily="34" charset="0"/>
                <a:cs typeface="Arial" panose="020B0604020202020204" pitchFamily="34" charset="0"/>
              </a:rPr>
              <a:t>à mamografia a partir dos 40 anos no SUS</a:t>
            </a:r>
          </a:p>
          <a:p>
            <a:pPr algn="just"/>
            <a:r>
              <a:rPr lang="pt-BR" sz="2400" b="1" dirty="0">
                <a:solidFill>
                  <a:srgbClr val="FF0000"/>
                </a:solidFill>
                <a:latin typeface="Arial" panose="020B0604020202020204" pitchFamily="34" charset="0"/>
                <a:cs typeface="Arial" panose="020B0604020202020204" pitchFamily="34" charset="0"/>
              </a:rPr>
              <a:t>A Lei 11.664/08 </a:t>
            </a:r>
            <a:r>
              <a:rPr lang="pt-BR" sz="2400" dirty="0">
                <a:latin typeface="Arial" panose="020B0604020202020204" pitchFamily="34" charset="0"/>
                <a:cs typeface="Arial" panose="020B0604020202020204" pitchFamily="34" charset="0"/>
              </a:rPr>
              <a:t>define que </a:t>
            </a:r>
            <a:r>
              <a:rPr lang="pt-BR" sz="2400" b="1" dirty="0">
                <a:solidFill>
                  <a:srgbClr val="FF0000"/>
                </a:solidFill>
                <a:latin typeface="Arial" panose="020B0604020202020204" pitchFamily="34" charset="0"/>
                <a:cs typeface="Arial" panose="020B0604020202020204" pitchFamily="34" charset="0"/>
              </a:rPr>
              <a:t>todas as mulheres </a:t>
            </a:r>
            <a:r>
              <a:rPr lang="pt-BR" sz="2400" dirty="0">
                <a:latin typeface="Arial" panose="020B0604020202020204" pitchFamily="34" charset="0"/>
                <a:cs typeface="Arial" panose="020B0604020202020204" pitchFamily="34" charset="0"/>
              </a:rPr>
              <a:t>têm o direito de realizar a mamografia </a:t>
            </a:r>
            <a:r>
              <a:rPr lang="pt-BR" sz="2600" b="1" dirty="0">
                <a:solidFill>
                  <a:srgbClr val="FF0000"/>
                </a:solidFill>
                <a:latin typeface="Arial" panose="020B0604020202020204" pitchFamily="34" charset="0"/>
                <a:cs typeface="Arial" panose="020B0604020202020204" pitchFamily="34" charset="0"/>
              </a:rPr>
              <a:t>anualmente</a:t>
            </a:r>
            <a:r>
              <a:rPr lang="pt-BR" sz="2400" dirty="0">
                <a:latin typeface="Arial" panose="020B0604020202020204" pitchFamily="34" charset="0"/>
                <a:cs typeface="Arial" panose="020B0604020202020204" pitchFamily="34" charset="0"/>
              </a:rPr>
              <a:t> </a:t>
            </a:r>
            <a:r>
              <a:rPr lang="pt-BR" sz="2400" b="1" dirty="0">
                <a:solidFill>
                  <a:srgbClr val="FF0000"/>
                </a:solidFill>
                <a:latin typeface="Arial" panose="020B0604020202020204" pitchFamily="34" charset="0"/>
                <a:cs typeface="Arial" panose="020B0604020202020204" pitchFamily="34" charset="0"/>
              </a:rPr>
              <a:t>a partir dos 40 anos</a:t>
            </a:r>
            <a:r>
              <a:rPr lang="pt-BR" sz="2400" dirty="0">
                <a:latin typeface="Arial" panose="020B0604020202020204" pitchFamily="34" charset="0"/>
                <a:cs typeface="Arial" panose="020B0604020202020204" pitchFamily="34" charset="0"/>
              </a:rPr>
              <a:t>. Todas as mulheres acima nessa faixa etária devem buscar atendimento nas unidades básicas de saúde e solicitar a realização do exame</a:t>
            </a:r>
            <a:r>
              <a:rPr lang="pt-BR" sz="2400" dirty="0" smtClean="0">
                <a:latin typeface="Arial" panose="020B0604020202020204" pitchFamily="34" charset="0"/>
                <a:cs typeface="Arial" panose="020B0604020202020204" pitchFamily="34" charset="0"/>
              </a:rPr>
              <a:t>.</a:t>
            </a:r>
            <a:endParaRPr lang="pt-BR" sz="2400" dirty="0">
              <a:latin typeface="Arial" panose="020B0604020202020204" pitchFamily="34" charset="0"/>
              <a:cs typeface="Arial" panose="020B0604020202020204" pitchFamily="34" charset="0"/>
            </a:endParaRPr>
          </a:p>
          <a:p>
            <a:pPr algn="just"/>
            <a:r>
              <a:rPr lang="pt-BR" sz="2400" dirty="0">
                <a:latin typeface="Arial" panose="020B0604020202020204" pitchFamily="34" charset="0"/>
                <a:cs typeface="Arial" panose="020B0604020202020204" pitchFamily="34" charset="0"/>
              </a:rPr>
              <a:t>Quando houver suspeita da </a:t>
            </a:r>
            <a:r>
              <a:rPr lang="pt-BR" sz="2400" dirty="0" smtClean="0">
                <a:latin typeface="Arial" panose="020B0604020202020204" pitchFamily="34" charset="0"/>
                <a:cs typeface="Arial" panose="020B0604020202020204" pitchFamily="34" charset="0"/>
              </a:rPr>
              <a:t>doença, </a:t>
            </a:r>
            <a:r>
              <a:rPr lang="pt-BR" sz="2400" dirty="0">
                <a:latin typeface="Arial" panose="020B0604020202020204" pitchFamily="34" charset="0"/>
                <a:cs typeface="Arial" panose="020B0604020202020204" pitchFamily="34" charset="0"/>
              </a:rPr>
              <a:t>ou quando a mulher têm casos da doença em familiares muito próximos, a mamografia </a:t>
            </a:r>
            <a:r>
              <a:rPr lang="pt-BR" sz="2400" b="1" dirty="0">
                <a:solidFill>
                  <a:srgbClr val="FF0000"/>
                </a:solidFill>
                <a:latin typeface="Arial" panose="020B0604020202020204" pitchFamily="34" charset="0"/>
                <a:cs typeface="Arial" panose="020B0604020202020204" pitchFamily="34" charset="0"/>
              </a:rPr>
              <a:t>não há restrição de idade para realização do exame</a:t>
            </a:r>
            <a:r>
              <a:rPr lang="pt-BR" sz="2400" dirty="0">
                <a:solidFill>
                  <a:srgbClr val="FF0000"/>
                </a:solidFill>
                <a:latin typeface="Arial" panose="020B0604020202020204" pitchFamily="34" charset="0"/>
                <a:cs typeface="Arial" panose="020B0604020202020204" pitchFamily="34" charset="0"/>
              </a:rPr>
              <a:t>, </a:t>
            </a:r>
            <a:r>
              <a:rPr lang="pt-BR" sz="2400" dirty="0">
                <a:latin typeface="Arial" panose="020B0604020202020204" pitchFamily="34" charset="0"/>
                <a:cs typeface="Arial" panose="020B0604020202020204" pitchFamily="34" charset="0"/>
              </a:rPr>
              <a:t>que deve ser agendado mediante prescrição médica.</a:t>
            </a:r>
          </a:p>
        </p:txBody>
      </p:sp>
    </p:spTree>
    <p:extLst>
      <p:ext uri="{BB962C8B-B14F-4D97-AF65-F5344CB8AC3E}">
        <p14:creationId xmlns:p14="http://schemas.microsoft.com/office/powerpoint/2010/main" val="281551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154954" y="2363372"/>
            <a:ext cx="8825659" cy="3656428"/>
          </a:xfrm>
        </p:spPr>
        <p:txBody>
          <a:bodyPr>
            <a:normAutofit/>
          </a:bodyPr>
          <a:lstStyle/>
          <a:p>
            <a:pPr algn="just"/>
            <a:r>
              <a:rPr lang="pt-BR" sz="3600" b="1" dirty="0"/>
              <a:t>Além do mastologista e oncologista, a paciente com câncer tem direito ao acompanhamento de outros profissionais de saúde, como </a:t>
            </a:r>
            <a:r>
              <a:rPr lang="pt-BR" sz="3600" b="1" dirty="0">
                <a:solidFill>
                  <a:srgbClr val="FF0000"/>
                </a:solidFill>
              </a:rPr>
              <a:t>nutricionista, psicólogo, fisioterapeuta etc.</a:t>
            </a:r>
          </a:p>
        </p:txBody>
      </p:sp>
    </p:spTree>
    <p:extLst>
      <p:ext uri="{BB962C8B-B14F-4D97-AF65-F5344CB8AC3E}">
        <p14:creationId xmlns:p14="http://schemas.microsoft.com/office/powerpoint/2010/main" val="1389926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5400" b="1" dirty="0"/>
              <a:t>Reconstrução mamária </a:t>
            </a:r>
          </a:p>
        </p:txBody>
      </p:sp>
      <p:sp>
        <p:nvSpPr>
          <p:cNvPr id="3" name="Espaço Reservado para Conteúdo 2"/>
          <p:cNvSpPr>
            <a:spLocks noGrp="1"/>
          </p:cNvSpPr>
          <p:nvPr>
            <p:ph idx="1"/>
          </p:nvPr>
        </p:nvSpPr>
        <p:spPr/>
        <p:txBody>
          <a:bodyPr>
            <a:normAutofit/>
          </a:bodyPr>
          <a:lstStyle/>
          <a:p>
            <a:pPr algn="just"/>
            <a:r>
              <a:rPr lang="pt-BR" sz="2800" b="1" dirty="0">
                <a:latin typeface="Arial" panose="020B0604020202020204" pitchFamily="34" charset="0"/>
                <a:cs typeface="Arial" panose="020B0604020202020204" pitchFamily="34" charset="0"/>
              </a:rPr>
              <a:t>O que é a Cirurgia de Reconstrução Mamária?</a:t>
            </a:r>
          </a:p>
          <a:p>
            <a:pPr algn="just"/>
            <a:r>
              <a:rPr lang="pt-BR" sz="2800" dirty="0">
                <a:latin typeface="Arial" panose="020B0604020202020204" pitchFamily="34" charset="0"/>
                <a:cs typeface="Arial" panose="020B0604020202020204" pitchFamily="34" charset="0"/>
              </a:rPr>
              <a:t>É a cirurgia plástica que através de várias técnicas cirúrgicas </a:t>
            </a:r>
            <a:r>
              <a:rPr lang="pt-BR" sz="2800" b="1" dirty="0">
                <a:solidFill>
                  <a:srgbClr val="FF0000"/>
                </a:solidFill>
                <a:latin typeface="Arial" panose="020B0604020202020204" pitchFamily="34" charset="0"/>
                <a:cs typeface="Arial" panose="020B0604020202020204" pitchFamily="34" charset="0"/>
              </a:rPr>
              <a:t>busca restaurar a mama</a:t>
            </a:r>
            <a:r>
              <a:rPr lang="pt-BR" sz="2800" b="1" dirty="0">
                <a:latin typeface="Arial" panose="020B0604020202020204" pitchFamily="34" charset="0"/>
                <a:cs typeface="Arial" panose="020B0604020202020204" pitchFamily="34" charset="0"/>
              </a:rPr>
              <a:t>, </a:t>
            </a:r>
            <a:r>
              <a:rPr lang="pt-BR" sz="2800" dirty="0">
                <a:latin typeface="Arial" panose="020B0604020202020204" pitchFamily="34" charset="0"/>
                <a:cs typeface="Arial" panose="020B0604020202020204" pitchFamily="34" charset="0"/>
              </a:rPr>
              <a:t>considerando a forma, a aparência e o tamanho, após a </a:t>
            </a:r>
            <a:r>
              <a:rPr lang="pt-BR" sz="2800" dirty="0" err="1">
                <a:latin typeface="Arial" panose="020B0604020202020204" pitchFamily="34" charset="0"/>
                <a:cs typeface="Arial" panose="020B0604020202020204" pitchFamily="34" charset="0"/>
              </a:rPr>
              <a:t>mastectomia</a:t>
            </a:r>
            <a:r>
              <a:rPr lang="pt-BR" sz="2800" dirty="0">
                <a:latin typeface="Arial" panose="020B0604020202020204" pitchFamily="34" charset="0"/>
                <a:cs typeface="Arial" panose="020B0604020202020204" pitchFamily="34" charset="0"/>
              </a:rPr>
              <a:t> parcial ou total, em decorrência de tratamento de câncer.</a:t>
            </a:r>
          </a:p>
        </p:txBody>
      </p:sp>
    </p:spTree>
    <p:extLst>
      <p:ext uri="{BB962C8B-B14F-4D97-AF65-F5344CB8AC3E}">
        <p14:creationId xmlns:p14="http://schemas.microsoft.com/office/powerpoint/2010/main" val="3015544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idx="1"/>
          </p:nvPr>
        </p:nvSpPr>
        <p:spPr/>
        <p:txBody>
          <a:bodyPr>
            <a:noAutofit/>
          </a:bodyPr>
          <a:lstStyle/>
          <a:p>
            <a:r>
              <a:rPr lang="pt-BR" sz="2800" b="1" dirty="0">
                <a:latin typeface="Arial" panose="020B0604020202020204" pitchFamily="34" charset="0"/>
                <a:cs typeface="Arial" panose="020B0604020202020204" pitchFamily="34" charset="0"/>
              </a:rPr>
              <a:t>Quem tem direito?</a:t>
            </a:r>
          </a:p>
          <a:p>
            <a:pPr algn="just"/>
            <a:r>
              <a:rPr lang="pt-BR" sz="2800" b="1" dirty="0">
                <a:solidFill>
                  <a:srgbClr val="FF0000"/>
                </a:solidFill>
                <a:latin typeface="Arial" panose="020B0604020202020204" pitchFamily="34" charset="0"/>
                <a:cs typeface="Arial" panose="020B0604020202020204" pitchFamily="34" charset="0"/>
              </a:rPr>
              <a:t>Toda mulher que, em virtude do câncer, teve uma ou ambas as mamas amputadas ou mutiladas, tem direito a essa cirurgia</a:t>
            </a:r>
            <a:r>
              <a:rPr lang="pt-BR" sz="2800" dirty="0">
                <a:latin typeface="Arial" panose="020B0604020202020204" pitchFamily="34" charset="0"/>
                <a:cs typeface="Arial" panose="020B0604020202020204" pitchFamily="34" charset="0"/>
              </a:rPr>
              <a:t>, sendo necessária a recomendação do médico assistente da paciente. </a:t>
            </a:r>
            <a:r>
              <a:rPr lang="pt-BR" sz="2800" b="1" dirty="0">
                <a:solidFill>
                  <a:srgbClr val="FF0000"/>
                </a:solidFill>
                <a:latin typeface="Arial" panose="020B0604020202020204" pitchFamily="34" charset="0"/>
                <a:cs typeface="Arial" panose="020B0604020202020204" pitchFamily="34" charset="0"/>
              </a:rPr>
              <a:t>Tanto o SUS como os planos privados de assistência à saúde tem a </a:t>
            </a:r>
            <a:r>
              <a:rPr lang="pt-BR" sz="2800" b="1" dirty="0" smtClean="0">
                <a:solidFill>
                  <a:srgbClr val="FF0000"/>
                </a:solidFill>
                <a:latin typeface="Arial" panose="020B0604020202020204" pitchFamily="34" charset="0"/>
                <a:cs typeface="Arial" panose="020B0604020202020204" pitchFamily="34" charset="0"/>
              </a:rPr>
              <a:t>OBRIGAÇÃO </a:t>
            </a:r>
            <a:r>
              <a:rPr lang="pt-BR" sz="2800" b="1" dirty="0">
                <a:solidFill>
                  <a:srgbClr val="FF0000"/>
                </a:solidFill>
                <a:latin typeface="Arial" panose="020B0604020202020204" pitchFamily="34" charset="0"/>
                <a:cs typeface="Arial" panose="020B0604020202020204" pitchFamily="34" charset="0"/>
              </a:rPr>
              <a:t>de prestar o serviço de cirurgia plástica reconstrutiva de mama.</a:t>
            </a:r>
          </a:p>
        </p:txBody>
      </p:sp>
    </p:spTree>
    <p:extLst>
      <p:ext uri="{BB962C8B-B14F-4D97-AF65-F5344CB8AC3E}">
        <p14:creationId xmlns:p14="http://schemas.microsoft.com/office/powerpoint/2010/main" val="259839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Autofit/>
          </a:bodyPr>
          <a:lstStyle/>
          <a:p>
            <a:pPr algn="just"/>
            <a:r>
              <a:rPr lang="pt-BR" sz="2400" b="1" dirty="0">
                <a:solidFill>
                  <a:srgbClr val="FF0000"/>
                </a:solidFill>
                <a:latin typeface="Arial" panose="020B0604020202020204" pitchFamily="34" charset="0"/>
                <a:cs typeface="Arial" panose="020B0604020202020204" pitchFamily="34" charset="0"/>
              </a:rPr>
              <a:t>A Lei no 9.797, de 6 de maio de 1999 </a:t>
            </a:r>
            <a:r>
              <a:rPr lang="pt-BR" sz="2400" dirty="0">
                <a:latin typeface="Arial" panose="020B0604020202020204" pitchFamily="34" charset="0"/>
                <a:cs typeface="Arial" panose="020B0604020202020204" pitchFamily="34" charset="0"/>
              </a:rPr>
              <a:t>estabelece que as mulheres que sofrerem mutilação total ou parcial de mama, decorrente de utilização de técnica de tratamento de câncer, têm </a:t>
            </a:r>
            <a:r>
              <a:rPr lang="pt-BR" sz="2400" b="1" dirty="0">
                <a:solidFill>
                  <a:srgbClr val="FF0000"/>
                </a:solidFill>
                <a:latin typeface="Arial" panose="020B0604020202020204" pitchFamily="34" charset="0"/>
                <a:cs typeface="Arial" panose="020B0604020202020204" pitchFamily="34" charset="0"/>
              </a:rPr>
              <a:t>direito a cirurgia plástica reconstrutiva</a:t>
            </a:r>
            <a:r>
              <a:rPr lang="pt-BR" sz="2400" dirty="0">
                <a:latin typeface="Arial" panose="020B0604020202020204" pitchFamily="34" charset="0"/>
                <a:cs typeface="Arial" panose="020B0604020202020204" pitchFamily="34" charset="0"/>
              </a:rPr>
              <a:t>, por meio do SUS.</a:t>
            </a:r>
          </a:p>
          <a:p>
            <a:pPr algn="just"/>
            <a:endParaRPr lang="pt-BR" sz="2400" dirty="0">
              <a:latin typeface="Arial" panose="020B0604020202020204" pitchFamily="34" charset="0"/>
              <a:cs typeface="Arial" panose="020B0604020202020204" pitchFamily="34" charset="0"/>
            </a:endParaRPr>
          </a:p>
          <a:p>
            <a:pPr algn="just"/>
            <a:r>
              <a:rPr lang="pt-BR" sz="2400" b="1" dirty="0">
                <a:solidFill>
                  <a:srgbClr val="FF0000"/>
                </a:solidFill>
                <a:latin typeface="Arial" panose="020B0604020202020204" pitchFamily="34" charset="0"/>
                <a:cs typeface="Arial" panose="020B0604020202020204" pitchFamily="34" charset="0"/>
              </a:rPr>
              <a:t>A Lei nº 12.802, de 24 de abril de 2013 </a:t>
            </a:r>
            <a:r>
              <a:rPr lang="pt-BR" sz="2400" dirty="0">
                <a:latin typeface="Arial" panose="020B0604020202020204" pitchFamily="34" charset="0"/>
                <a:cs typeface="Arial" panose="020B0604020202020204" pitchFamily="34" charset="0"/>
              </a:rPr>
              <a:t>dispõe sobre o </a:t>
            </a:r>
            <a:r>
              <a:rPr lang="pt-BR" sz="2400" b="1" dirty="0">
                <a:solidFill>
                  <a:srgbClr val="FF0000"/>
                </a:solidFill>
                <a:latin typeface="Arial" panose="020B0604020202020204" pitchFamily="34" charset="0"/>
                <a:cs typeface="Arial" panose="020B0604020202020204" pitchFamily="34" charset="0"/>
              </a:rPr>
              <a:t>momento</a:t>
            </a:r>
            <a:r>
              <a:rPr lang="pt-BR" sz="2400" dirty="0">
                <a:latin typeface="Arial" panose="020B0604020202020204" pitchFamily="34" charset="0"/>
                <a:cs typeface="Arial" panose="020B0604020202020204" pitchFamily="34" charset="0"/>
              </a:rPr>
              <a:t> da reconstrução mamária, determinando que quando existirem condições técnicas, </a:t>
            </a:r>
            <a:r>
              <a:rPr lang="pt-BR" sz="2400" b="1" dirty="0">
                <a:solidFill>
                  <a:srgbClr val="FF0000"/>
                </a:solidFill>
                <a:latin typeface="Arial" panose="020B0604020202020204" pitchFamily="34" charset="0"/>
                <a:cs typeface="Arial" panose="020B0604020202020204" pitchFamily="34" charset="0"/>
              </a:rPr>
              <a:t>a reconstrução será efetuada no mesmo tempo cirúrgico.</a:t>
            </a:r>
          </a:p>
        </p:txBody>
      </p:sp>
    </p:spTree>
    <p:extLst>
      <p:ext uri="{BB962C8B-B14F-4D97-AF65-F5344CB8AC3E}">
        <p14:creationId xmlns:p14="http://schemas.microsoft.com/office/powerpoint/2010/main" val="4790292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Íon - Sala da Diretoria">
  <a:themeElements>
    <a:clrScheme name="Íon - Sala da Diretoria">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Íon - Sala da Diretoria">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Íon - Sala da Diretoria">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235</TotalTime>
  <Words>2558</Words>
  <Application>Microsoft Office PowerPoint</Application>
  <PresentationFormat>Widescreen</PresentationFormat>
  <Paragraphs>126</Paragraphs>
  <Slides>45</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45</vt:i4>
      </vt:variant>
    </vt:vector>
  </HeadingPairs>
  <TitlesOfParts>
    <vt:vector size="50" baseType="lpstr">
      <vt:lpstr>Arial</vt:lpstr>
      <vt:lpstr>Century Gothic</vt:lpstr>
      <vt:lpstr>Times New Roman</vt:lpstr>
      <vt:lpstr>Wingdings 3</vt:lpstr>
      <vt:lpstr>Íon - Sala da Diretoria</vt:lpstr>
      <vt:lpstr>Direitos do Paciente Oncológico.</vt:lpstr>
      <vt:lpstr>Apresentação do PowerPoint</vt:lpstr>
      <vt:lpstr>Apresentação do PowerPoint</vt:lpstr>
      <vt:lpstr>CANCÊR DE MAMA </vt:lpstr>
      <vt:lpstr>Apresentação do PowerPoint</vt:lpstr>
      <vt:lpstr>Apresentação do PowerPoint</vt:lpstr>
      <vt:lpstr>Reconstrução mamária </vt:lpstr>
      <vt:lpstr>Apresentação do PowerPoint</vt:lpstr>
      <vt:lpstr>Apresentação do PowerPoint</vt:lpstr>
      <vt:lpstr>Apresentação do PowerPoint</vt:lpstr>
      <vt:lpstr>Apresentação do PowerPoint</vt:lpstr>
      <vt:lpstr>AUXÍLIO-DOENÇA </vt:lpstr>
      <vt:lpstr>QUEM TEM DIREITO?</vt:lpstr>
      <vt:lpstr>Como solicitar?</vt:lpstr>
      <vt:lpstr>Quando o paciente deixa de receber o benefício?</vt:lpstr>
      <vt:lpstr>APOSENTADORIA POR INVALIDEZ </vt:lpstr>
      <vt:lpstr>Apresentação do PowerPoint</vt:lpstr>
      <vt:lpstr>Quando o paciente deixa de receber o benefício do INSS?</vt:lpstr>
      <vt:lpstr>O aposentado por invalidez pode voltar ao trabalho?</vt:lpstr>
      <vt:lpstr>Apresentação do PowerPoint</vt:lpstr>
      <vt:lpstr>ISENÇÃO DO IMPOSTO DE RENDA</vt:lpstr>
      <vt:lpstr>Apresentação do PowerPoint</vt:lpstr>
      <vt:lpstr>Apresentação do PowerPoint</vt:lpstr>
      <vt:lpstr>Apresentação do PowerPoint</vt:lpstr>
      <vt:lpstr>ISENÇÃO DE IMPOSTOS PARA A AQUISIÇÃO DE VEÍCULOS ADAPTADOS. </vt:lpstr>
      <vt:lpstr>IPI – IMPOSTO SOBRE PRODUTOS INDUSTRIALIZADOS </vt:lpstr>
      <vt:lpstr>Apresentação do PowerPoint</vt:lpstr>
      <vt:lpstr>Apresentação do PowerPoint</vt:lpstr>
      <vt:lpstr>Apresentação do PowerPoint</vt:lpstr>
      <vt:lpstr>Concedida a autorização, qual o prazo para adquirir o veículo com isenção do IPI?</vt:lpstr>
      <vt:lpstr>Apresentação do PowerPoint</vt:lpstr>
      <vt:lpstr>Isenção de ICMS</vt:lpstr>
      <vt:lpstr>Qual é o prazo mínimo exigido por lei para que o paciente possa trocar de veículo?</vt:lpstr>
      <vt:lpstr>ISENÇÃO DE IPVA</vt:lpstr>
      <vt:lpstr>Apresentação do PowerPoint</vt:lpstr>
      <vt:lpstr>ISENÇÃO DE IOF</vt:lpstr>
      <vt:lpstr>Quitação do Financiamento da Casa Própria</vt:lpstr>
      <vt:lpstr>COMO COMPROVAR?</vt:lpstr>
      <vt:lpstr>Saque do Fundo de Garantia por Tempo de Serviço - FGTS</vt:lpstr>
      <vt:lpstr>Saque do PIS/PASEP</vt:lpstr>
      <vt:lpstr>Apresentação do PowerPoint</vt:lpstr>
      <vt:lpstr>Isenção de Imposto Predial e Territorial Urbano - IPTU</vt:lpstr>
      <vt:lpstr>Projeto de Lei nº 8955/2019 </vt:lpstr>
      <vt:lpstr>Lei dos 60 Dias - Lei n°12.732 de 23/11/2013</vt:lpstr>
      <vt:lpstr>DIREITO AOS MEDICAMENTOS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Charlene</dc:creator>
  <cp:lastModifiedBy>Charlene</cp:lastModifiedBy>
  <cp:revision>20</cp:revision>
  <dcterms:created xsi:type="dcterms:W3CDTF">2019-10-24T00:11:26Z</dcterms:created>
  <dcterms:modified xsi:type="dcterms:W3CDTF">2019-10-24T09:56:58Z</dcterms:modified>
</cp:coreProperties>
</file>